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8" r:id="rId5"/>
    <p:sldId id="285" r:id="rId6"/>
    <p:sldId id="284" r:id="rId7"/>
    <p:sldId id="275" r:id="rId8"/>
    <p:sldId id="303" r:id="rId9"/>
    <p:sldId id="309" r:id="rId10"/>
    <p:sldId id="302" r:id="rId11"/>
    <p:sldId id="292" r:id="rId12"/>
    <p:sldId id="301" r:id="rId13"/>
    <p:sldId id="288" r:id="rId14"/>
    <p:sldId id="306" r:id="rId15"/>
    <p:sldId id="307" r:id="rId16"/>
    <p:sldId id="269" r:id="rId1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eep Hazra" initials="SH" lastIdx="1" clrIdx="0">
    <p:extLst>
      <p:ext uri="{19B8F6BF-5375-455C-9EA6-DF929625EA0E}">
        <p15:presenceInfo xmlns:p15="http://schemas.microsoft.com/office/powerpoint/2012/main" userId="33dec67087d840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98BC00"/>
    <a:srgbClr val="A34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294" autoAdjust="0"/>
  </p:normalViewPr>
  <p:slideViewPr>
    <p:cSldViewPr snapToGrid="0">
      <p:cViewPr varScale="1">
        <p:scale>
          <a:sx n="74" d="100"/>
          <a:sy n="74" d="100"/>
        </p:scale>
        <p:origin x="576" y="72"/>
      </p:cViewPr>
      <p:guideLst>
        <p:guide orient="horz" pos="2160"/>
        <p:guide pos="3840"/>
      </p:guideLst>
    </p:cSldViewPr>
  </p:slideViewPr>
  <p:notesTextViewPr>
    <p:cViewPr>
      <p:scale>
        <a:sx n="3" d="2"/>
        <a:sy n="3" d="2"/>
      </p:scale>
      <p:origin x="0" y="0"/>
    </p:cViewPr>
  </p:notesTextViewPr>
  <p:notesViewPr>
    <p:cSldViewPr snapToGrid="0">
      <p:cViewPr varScale="1">
        <p:scale>
          <a:sx n="68" d="100"/>
          <a:sy n="68" d="100"/>
        </p:scale>
        <p:origin x="2808"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446BF9-A644-4E45-B743-BFA2B76D49B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0E9366E-BA02-4F15-8CAF-7482CD163631}">
      <dgm:prSet phldrT="[Text]"/>
      <dgm:spPr/>
      <dgm:t>
        <a:bodyPr/>
        <a:lstStyle/>
        <a:p>
          <a:r>
            <a:rPr lang="en-US" dirty="0" smtClean="0"/>
            <a:t>A fully managed, </a:t>
          </a:r>
          <a:r>
            <a:rPr lang="en-US" dirty="0" smtClean="0"/>
            <a:t>cloud </a:t>
          </a:r>
          <a:r>
            <a:rPr lang="en-US" dirty="0" smtClean="0"/>
            <a:t>based, </a:t>
          </a:r>
          <a:r>
            <a:rPr lang="en-US" dirty="0" smtClean="0"/>
            <a:t>server-less, and smart irrigation system</a:t>
          </a:r>
          <a:endParaRPr lang="en-US" dirty="0"/>
        </a:p>
      </dgm:t>
    </dgm:pt>
    <dgm:pt modelId="{367A39BF-189D-4568-8CA9-E9C0E4DFB1D7}" type="parTrans" cxnId="{04F124C0-86F4-4F2E-9A8A-8B223014F172}">
      <dgm:prSet/>
      <dgm:spPr/>
      <dgm:t>
        <a:bodyPr/>
        <a:lstStyle/>
        <a:p>
          <a:endParaRPr lang="en-US"/>
        </a:p>
      </dgm:t>
    </dgm:pt>
    <dgm:pt modelId="{7CCF6C2F-C4AB-4BD3-88B5-BCDE54488F81}" type="sibTrans" cxnId="{04F124C0-86F4-4F2E-9A8A-8B223014F172}">
      <dgm:prSet/>
      <dgm:spPr/>
      <dgm:t>
        <a:bodyPr/>
        <a:lstStyle/>
        <a:p>
          <a:endParaRPr lang="en-US"/>
        </a:p>
      </dgm:t>
    </dgm:pt>
    <dgm:pt modelId="{6C423F2D-A420-443A-B0E9-698E4BE3A747}">
      <dgm:prSet phldrT="[Text]"/>
      <dgm:spPr/>
      <dgm:t>
        <a:bodyPr/>
        <a:lstStyle/>
        <a:p>
          <a:r>
            <a:rPr lang="en-US" dirty="0" smtClean="0"/>
            <a:t>In its current avatar, it has soil moisture, temperature, humidity and rain sensors that send in a continuous data feed into Azure cloud through a Raspberry Pi 3</a:t>
          </a:r>
          <a:endParaRPr lang="en-US" dirty="0"/>
        </a:p>
      </dgm:t>
    </dgm:pt>
    <dgm:pt modelId="{D4323540-E1F9-4A23-9E07-A2DE5994CDC8}" type="parTrans" cxnId="{F6A9CF71-362A-4CAB-8240-0774C4F933DA}">
      <dgm:prSet/>
      <dgm:spPr/>
      <dgm:t>
        <a:bodyPr/>
        <a:lstStyle/>
        <a:p>
          <a:endParaRPr lang="en-US"/>
        </a:p>
      </dgm:t>
    </dgm:pt>
    <dgm:pt modelId="{7E0D8EDF-A764-437C-8649-E0023BF4970C}" type="sibTrans" cxnId="{F6A9CF71-362A-4CAB-8240-0774C4F933DA}">
      <dgm:prSet/>
      <dgm:spPr/>
      <dgm:t>
        <a:bodyPr/>
        <a:lstStyle/>
        <a:p>
          <a:endParaRPr lang="en-US"/>
        </a:p>
      </dgm:t>
    </dgm:pt>
    <dgm:pt modelId="{150AFD54-E771-41EC-B14E-B2DA576B04F7}">
      <dgm:prSet phldrT="[Text]"/>
      <dgm:spPr/>
      <dgm:t>
        <a:bodyPr/>
        <a:lstStyle/>
        <a:p>
          <a:r>
            <a:rPr lang="en-US" dirty="0" smtClean="0"/>
            <a:t>At the receiving end in the cloud, Azure IoT Hub receives the data from Raspberry Pi 3</a:t>
          </a:r>
          <a:endParaRPr lang="en-US" dirty="0"/>
        </a:p>
      </dgm:t>
    </dgm:pt>
    <dgm:pt modelId="{0BBD3848-FC54-46DF-8444-5C74800FB8A1}" type="parTrans" cxnId="{DDFE1F00-2C17-4D76-8AA2-DD65961DAB64}">
      <dgm:prSet/>
      <dgm:spPr/>
      <dgm:t>
        <a:bodyPr/>
        <a:lstStyle/>
        <a:p>
          <a:endParaRPr lang="en-US"/>
        </a:p>
      </dgm:t>
    </dgm:pt>
    <dgm:pt modelId="{DF898768-DFFF-4E80-8DF4-1F01C3AC5E75}" type="sibTrans" cxnId="{DDFE1F00-2C17-4D76-8AA2-DD65961DAB64}">
      <dgm:prSet/>
      <dgm:spPr/>
      <dgm:t>
        <a:bodyPr/>
        <a:lstStyle/>
        <a:p>
          <a:endParaRPr lang="en-US"/>
        </a:p>
      </dgm:t>
    </dgm:pt>
    <dgm:pt modelId="{399D0BD5-1A42-40E1-AD8C-55E6B863C843}">
      <dgm:prSet phldrT="[Text]"/>
      <dgm:spPr/>
      <dgm:t>
        <a:bodyPr/>
        <a:lstStyle/>
        <a:p>
          <a:r>
            <a:rPr lang="en-US" dirty="0" smtClean="0"/>
            <a:t>The data is then propagated to Azure Stream Analytics to be handled</a:t>
          </a:r>
          <a:endParaRPr lang="en-US" dirty="0"/>
        </a:p>
      </dgm:t>
    </dgm:pt>
    <dgm:pt modelId="{1E4EAA62-06BD-45C2-9A80-056FD339DB97}" type="parTrans" cxnId="{6CFD9142-21C5-4A0B-8F44-0B2F633D9A76}">
      <dgm:prSet/>
      <dgm:spPr/>
      <dgm:t>
        <a:bodyPr/>
        <a:lstStyle/>
        <a:p>
          <a:endParaRPr lang="en-US"/>
        </a:p>
      </dgm:t>
    </dgm:pt>
    <dgm:pt modelId="{B2087C03-5F97-4C00-8A70-49CD23C26D2F}" type="sibTrans" cxnId="{6CFD9142-21C5-4A0B-8F44-0B2F633D9A76}">
      <dgm:prSet/>
      <dgm:spPr/>
      <dgm:t>
        <a:bodyPr/>
        <a:lstStyle/>
        <a:p>
          <a:endParaRPr lang="en-US"/>
        </a:p>
      </dgm:t>
    </dgm:pt>
    <dgm:pt modelId="{5D1F2479-FCA5-4B6E-8EC8-FCDA93A776CF}">
      <dgm:prSet phldrT="[Text]"/>
      <dgm:spPr/>
      <dgm:t>
        <a:bodyPr/>
        <a:lstStyle/>
        <a:p>
          <a:r>
            <a:rPr lang="en-US" dirty="0" smtClean="0"/>
            <a:t>The temperature and humidity data is then fed to Azure Machine Learning to determine the probability of rain. The ML model uses 2-stage logistics regression to perform rain predictions</a:t>
          </a:r>
          <a:endParaRPr lang="en-US" dirty="0"/>
        </a:p>
      </dgm:t>
    </dgm:pt>
    <dgm:pt modelId="{9B5C7963-15C5-41AB-8A57-F9A79A0F9C02}" type="parTrans" cxnId="{50A16CFC-127C-4A60-A58B-3CCB7C74665B}">
      <dgm:prSet/>
      <dgm:spPr/>
      <dgm:t>
        <a:bodyPr/>
        <a:lstStyle/>
        <a:p>
          <a:endParaRPr lang="en-US"/>
        </a:p>
      </dgm:t>
    </dgm:pt>
    <dgm:pt modelId="{C52D67EF-9643-4BE0-BD12-A7CC471AD5E1}" type="sibTrans" cxnId="{50A16CFC-127C-4A60-A58B-3CCB7C74665B}">
      <dgm:prSet/>
      <dgm:spPr/>
      <dgm:t>
        <a:bodyPr/>
        <a:lstStyle/>
        <a:p>
          <a:endParaRPr lang="en-US"/>
        </a:p>
      </dgm:t>
    </dgm:pt>
    <dgm:pt modelId="{6C12F63A-8508-4228-9966-9A8C8FA367D9}">
      <dgm:prSet phldrT="[Text]"/>
      <dgm:spPr/>
      <dgm:t>
        <a:bodyPr/>
        <a:lstStyle/>
        <a:p>
          <a:r>
            <a:rPr lang="en-US" dirty="0" smtClean="0"/>
            <a:t>The factual data along with the prediction is stored for long time use in Azure SQL database and also displayed on a Power BI dashboard</a:t>
          </a:r>
          <a:endParaRPr lang="en-US" dirty="0"/>
        </a:p>
      </dgm:t>
    </dgm:pt>
    <dgm:pt modelId="{F47847CC-5E1B-490E-A5BB-95287F035397}" type="parTrans" cxnId="{84BDA7BA-3309-4272-BCB9-789B5A442FDB}">
      <dgm:prSet/>
      <dgm:spPr/>
      <dgm:t>
        <a:bodyPr/>
        <a:lstStyle/>
        <a:p>
          <a:endParaRPr lang="en-US"/>
        </a:p>
      </dgm:t>
    </dgm:pt>
    <dgm:pt modelId="{10E424EE-67E6-40CF-95D8-E2693E06B18A}" type="sibTrans" cxnId="{84BDA7BA-3309-4272-BCB9-789B5A442FDB}">
      <dgm:prSet/>
      <dgm:spPr/>
      <dgm:t>
        <a:bodyPr/>
        <a:lstStyle/>
        <a:p>
          <a:endParaRPr lang="en-US"/>
        </a:p>
      </dgm:t>
    </dgm:pt>
    <dgm:pt modelId="{52ECED83-BB17-411B-806B-E7BCE8FF5FF2}">
      <dgm:prSet phldrT="[Text]"/>
      <dgm:spPr/>
      <dgm:t>
        <a:bodyPr/>
        <a:lstStyle/>
        <a:p>
          <a:r>
            <a:rPr lang="en-US" dirty="0" smtClean="0"/>
            <a:t>Depending on the sensor data and predicted values, Azure IoT Hub, Azure Event Hub and Azure Functions are used to control water pumps and drainage valves attached to the Raspberry Pi</a:t>
          </a:r>
          <a:endParaRPr lang="en-US" dirty="0"/>
        </a:p>
      </dgm:t>
    </dgm:pt>
    <dgm:pt modelId="{18EF99BD-68B5-4E96-8E27-BB6AF34CDB88}" type="parTrans" cxnId="{A50A3952-72D7-49B4-B339-BCEEB9C018E3}">
      <dgm:prSet/>
      <dgm:spPr/>
      <dgm:t>
        <a:bodyPr/>
        <a:lstStyle/>
        <a:p>
          <a:endParaRPr lang="en-US"/>
        </a:p>
      </dgm:t>
    </dgm:pt>
    <dgm:pt modelId="{2F5F6BD4-1590-498A-A974-1381F164094F}" type="sibTrans" cxnId="{A50A3952-72D7-49B4-B339-BCEEB9C018E3}">
      <dgm:prSet/>
      <dgm:spPr/>
      <dgm:t>
        <a:bodyPr/>
        <a:lstStyle/>
        <a:p>
          <a:endParaRPr lang="en-US"/>
        </a:p>
      </dgm:t>
    </dgm:pt>
    <dgm:pt modelId="{5F06EDBA-CC98-4AA6-9D7C-7CCFCC3A887B}" type="pres">
      <dgm:prSet presAssocID="{10446BF9-A644-4E45-B743-BFA2B76D49BB}" presName="Name0" presStyleCnt="0">
        <dgm:presLayoutVars>
          <dgm:chMax val="7"/>
          <dgm:chPref val="7"/>
          <dgm:dir/>
        </dgm:presLayoutVars>
      </dgm:prSet>
      <dgm:spPr/>
      <dgm:t>
        <a:bodyPr/>
        <a:lstStyle/>
        <a:p>
          <a:endParaRPr lang="en-US"/>
        </a:p>
      </dgm:t>
    </dgm:pt>
    <dgm:pt modelId="{65AECA15-0920-4136-8BC2-AE9BF300C194}" type="pres">
      <dgm:prSet presAssocID="{10446BF9-A644-4E45-B743-BFA2B76D49BB}" presName="Name1" presStyleCnt="0"/>
      <dgm:spPr/>
    </dgm:pt>
    <dgm:pt modelId="{8EC84114-928F-4689-BC82-E0C54F91A22C}" type="pres">
      <dgm:prSet presAssocID="{10446BF9-A644-4E45-B743-BFA2B76D49BB}" presName="cycle" presStyleCnt="0"/>
      <dgm:spPr/>
    </dgm:pt>
    <dgm:pt modelId="{F6FAF118-70BD-43E6-BFC2-33FB1697E65B}" type="pres">
      <dgm:prSet presAssocID="{10446BF9-A644-4E45-B743-BFA2B76D49BB}" presName="srcNode" presStyleLbl="node1" presStyleIdx="0" presStyleCnt="7"/>
      <dgm:spPr/>
    </dgm:pt>
    <dgm:pt modelId="{A09522BD-1786-470C-BA3D-D7637CC1B54C}" type="pres">
      <dgm:prSet presAssocID="{10446BF9-A644-4E45-B743-BFA2B76D49BB}" presName="conn" presStyleLbl="parChTrans1D2" presStyleIdx="0" presStyleCnt="1"/>
      <dgm:spPr/>
      <dgm:t>
        <a:bodyPr/>
        <a:lstStyle/>
        <a:p>
          <a:endParaRPr lang="en-US"/>
        </a:p>
      </dgm:t>
    </dgm:pt>
    <dgm:pt modelId="{9E351FED-775C-406A-A861-CAFD7543BE22}" type="pres">
      <dgm:prSet presAssocID="{10446BF9-A644-4E45-B743-BFA2B76D49BB}" presName="extraNode" presStyleLbl="node1" presStyleIdx="0" presStyleCnt="7"/>
      <dgm:spPr/>
    </dgm:pt>
    <dgm:pt modelId="{452AC581-528A-4C6E-B7B1-438CB5E42127}" type="pres">
      <dgm:prSet presAssocID="{10446BF9-A644-4E45-B743-BFA2B76D49BB}" presName="dstNode" presStyleLbl="node1" presStyleIdx="0" presStyleCnt="7"/>
      <dgm:spPr/>
    </dgm:pt>
    <dgm:pt modelId="{7C5EAFD7-28D9-48EE-94E1-26D250D2CD7F}" type="pres">
      <dgm:prSet presAssocID="{D0E9366E-BA02-4F15-8CAF-7482CD163631}" presName="text_1" presStyleLbl="node1" presStyleIdx="0" presStyleCnt="7">
        <dgm:presLayoutVars>
          <dgm:bulletEnabled val="1"/>
        </dgm:presLayoutVars>
      </dgm:prSet>
      <dgm:spPr/>
      <dgm:t>
        <a:bodyPr/>
        <a:lstStyle/>
        <a:p>
          <a:endParaRPr lang="en-US"/>
        </a:p>
      </dgm:t>
    </dgm:pt>
    <dgm:pt modelId="{90BE3EBC-3877-4D78-AAAA-5A146F456AEF}" type="pres">
      <dgm:prSet presAssocID="{D0E9366E-BA02-4F15-8CAF-7482CD163631}" presName="accent_1" presStyleCnt="0"/>
      <dgm:spPr/>
    </dgm:pt>
    <dgm:pt modelId="{146F9E65-A583-45C7-9D71-BCF10F592D2B}" type="pres">
      <dgm:prSet presAssocID="{D0E9366E-BA02-4F15-8CAF-7482CD163631}" presName="accentRepeatNode" presStyleLbl="solidFgAcc1" presStyleIdx="0" presStyleCnt="7"/>
      <dgm:spPr/>
    </dgm:pt>
    <dgm:pt modelId="{B654BFB8-F1E3-43BA-88BB-95E4C0DF98C0}" type="pres">
      <dgm:prSet presAssocID="{6C423F2D-A420-443A-B0E9-698E4BE3A747}" presName="text_2" presStyleLbl="node1" presStyleIdx="1" presStyleCnt="7">
        <dgm:presLayoutVars>
          <dgm:bulletEnabled val="1"/>
        </dgm:presLayoutVars>
      </dgm:prSet>
      <dgm:spPr/>
      <dgm:t>
        <a:bodyPr/>
        <a:lstStyle/>
        <a:p>
          <a:endParaRPr lang="en-US"/>
        </a:p>
      </dgm:t>
    </dgm:pt>
    <dgm:pt modelId="{0CDF0064-E8FF-40F1-98F1-4FCCD2269A3F}" type="pres">
      <dgm:prSet presAssocID="{6C423F2D-A420-443A-B0E9-698E4BE3A747}" presName="accent_2" presStyleCnt="0"/>
      <dgm:spPr/>
    </dgm:pt>
    <dgm:pt modelId="{A76DDF40-6DD2-46A8-8292-2C86AD1E84BC}" type="pres">
      <dgm:prSet presAssocID="{6C423F2D-A420-443A-B0E9-698E4BE3A747}" presName="accentRepeatNode" presStyleLbl="solidFgAcc1" presStyleIdx="1" presStyleCnt="7"/>
      <dgm:spPr/>
    </dgm:pt>
    <dgm:pt modelId="{AD21209C-6FA9-49A2-B730-BEF7F6E6FED1}" type="pres">
      <dgm:prSet presAssocID="{150AFD54-E771-41EC-B14E-B2DA576B04F7}" presName="text_3" presStyleLbl="node1" presStyleIdx="2" presStyleCnt="7">
        <dgm:presLayoutVars>
          <dgm:bulletEnabled val="1"/>
        </dgm:presLayoutVars>
      </dgm:prSet>
      <dgm:spPr/>
      <dgm:t>
        <a:bodyPr/>
        <a:lstStyle/>
        <a:p>
          <a:endParaRPr lang="en-US"/>
        </a:p>
      </dgm:t>
    </dgm:pt>
    <dgm:pt modelId="{07B8A799-27CA-474D-8D9D-084119A564EE}" type="pres">
      <dgm:prSet presAssocID="{150AFD54-E771-41EC-B14E-B2DA576B04F7}" presName="accent_3" presStyleCnt="0"/>
      <dgm:spPr/>
    </dgm:pt>
    <dgm:pt modelId="{BEBB71A7-3DEF-4F1C-9710-A1CE030ECB9A}" type="pres">
      <dgm:prSet presAssocID="{150AFD54-E771-41EC-B14E-B2DA576B04F7}" presName="accentRepeatNode" presStyleLbl="solidFgAcc1" presStyleIdx="2" presStyleCnt="7"/>
      <dgm:spPr/>
    </dgm:pt>
    <dgm:pt modelId="{D429C261-559A-4093-A80B-63CB31125776}" type="pres">
      <dgm:prSet presAssocID="{399D0BD5-1A42-40E1-AD8C-55E6B863C843}" presName="text_4" presStyleLbl="node1" presStyleIdx="3" presStyleCnt="7">
        <dgm:presLayoutVars>
          <dgm:bulletEnabled val="1"/>
        </dgm:presLayoutVars>
      </dgm:prSet>
      <dgm:spPr/>
      <dgm:t>
        <a:bodyPr/>
        <a:lstStyle/>
        <a:p>
          <a:endParaRPr lang="en-US"/>
        </a:p>
      </dgm:t>
    </dgm:pt>
    <dgm:pt modelId="{EDC11905-8659-4DE4-A733-F8A7DF3262CD}" type="pres">
      <dgm:prSet presAssocID="{399D0BD5-1A42-40E1-AD8C-55E6B863C843}" presName="accent_4" presStyleCnt="0"/>
      <dgm:spPr/>
    </dgm:pt>
    <dgm:pt modelId="{5BAFF0AC-21F7-40B7-8C94-7B73B8D927DB}" type="pres">
      <dgm:prSet presAssocID="{399D0BD5-1A42-40E1-AD8C-55E6B863C843}" presName="accentRepeatNode" presStyleLbl="solidFgAcc1" presStyleIdx="3" presStyleCnt="7"/>
      <dgm:spPr/>
    </dgm:pt>
    <dgm:pt modelId="{0EE615C2-0FF5-4D28-81CD-ADB232241530}" type="pres">
      <dgm:prSet presAssocID="{5D1F2479-FCA5-4B6E-8EC8-FCDA93A776CF}" presName="text_5" presStyleLbl="node1" presStyleIdx="4" presStyleCnt="7">
        <dgm:presLayoutVars>
          <dgm:bulletEnabled val="1"/>
        </dgm:presLayoutVars>
      </dgm:prSet>
      <dgm:spPr/>
      <dgm:t>
        <a:bodyPr/>
        <a:lstStyle/>
        <a:p>
          <a:endParaRPr lang="en-US"/>
        </a:p>
      </dgm:t>
    </dgm:pt>
    <dgm:pt modelId="{DAE25C1E-948A-4B36-960F-FB5392FB84D9}" type="pres">
      <dgm:prSet presAssocID="{5D1F2479-FCA5-4B6E-8EC8-FCDA93A776CF}" presName="accent_5" presStyleCnt="0"/>
      <dgm:spPr/>
    </dgm:pt>
    <dgm:pt modelId="{9E83EC91-3936-468D-8D27-346F1C786AFB}" type="pres">
      <dgm:prSet presAssocID="{5D1F2479-FCA5-4B6E-8EC8-FCDA93A776CF}" presName="accentRepeatNode" presStyleLbl="solidFgAcc1" presStyleIdx="4" presStyleCnt="7"/>
      <dgm:spPr/>
    </dgm:pt>
    <dgm:pt modelId="{79B33736-6FD1-4949-8DBD-FFDE87173007}" type="pres">
      <dgm:prSet presAssocID="{52ECED83-BB17-411B-806B-E7BCE8FF5FF2}" presName="text_6" presStyleLbl="node1" presStyleIdx="5" presStyleCnt="7">
        <dgm:presLayoutVars>
          <dgm:bulletEnabled val="1"/>
        </dgm:presLayoutVars>
      </dgm:prSet>
      <dgm:spPr/>
      <dgm:t>
        <a:bodyPr/>
        <a:lstStyle/>
        <a:p>
          <a:endParaRPr lang="en-US"/>
        </a:p>
      </dgm:t>
    </dgm:pt>
    <dgm:pt modelId="{24E40B8F-B45F-4A75-811C-346F62496024}" type="pres">
      <dgm:prSet presAssocID="{52ECED83-BB17-411B-806B-E7BCE8FF5FF2}" presName="accent_6" presStyleCnt="0"/>
      <dgm:spPr/>
    </dgm:pt>
    <dgm:pt modelId="{AC98DBC3-1420-44F2-A7C3-52D3994773AA}" type="pres">
      <dgm:prSet presAssocID="{52ECED83-BB17-411B-806B-E7BCE8FF5FF2}" presName="accentRepeatNode" presStyleLbl="solidFgAcc1" presStyleIdx="5" presStyleCnt="7"/>
      <dgm:spPr/>
    </dgm:pt>
    <dgm:pt modelId="{D741CA86-BA38-48D3-AEAC-A76598572E5D}" type="pres">
      <dgm:prSet presAssocID="{6C12F63A-8508-4228-9966-9A8C8FA367D9}" presName="text_7" presStyleLbl="node1" presStyleIdx="6" presStyleCnt="7">
        <dgm:presLayoutVars>
          <dgm:bulletEnabled val="1"/>
        </dgm:presLayoutVars>
      </dgm:prSet>
      <dgm:spPr/>
      <dgm:t>
        <a:bodyPr/>
        <a:lstStyle/>
        <a:p>
          <a:endParaRPr lang="en-US"/>
        </a:p>
      </dgm:t>
    </dgm:pt>
    <dgm:pt modelId="{9DDA5F9A-0889-42D2-AB58-FB037530FE05}" type="pres">
      <dgm:prSet presAssocID="{6C12F63A-8508-4228-9966-9A8C8FA367D9}" presName="accent_7" presStyleCnt="0"/>
      <dgm:spPr/>
    </dgm:pt>
    <dgm:pt modelId="{B8B84B8D-1A59-42C2-AA6B-1E2523C50475}" type="pres">
      <dgm:prSet presAssocID="{6C12F63A-8508-4228-9966-9A8C8FA367D9}" presName="accentRepeatNode" presStyleLbl="solidFgAcc1" presStyleIdx="6" presStyleCnt="7"/>
      <dgm:spPr/>
    </dgm:pt>
  </dgm:ptLst>
  <dgm:cxnLst>
    <dgm:cxn modelId="{69EC2DBA-AE1C-4F45-AC5C-E0F342BE031D}" type="presOf" srcId="{52ECED83-BB17-411B-806B-E7BCE8FF5FF2}" destId="{79B33736-6FD1-4949-8DBD-FFDE87173007}" srcOrd="0" destOrd="0" presId="urn:microsoft.com/office/officeart/2008/layout/VerticalCurvedList"/>
    <dgm:cxn modelId="{E7E436B1-FBF9-48EA-AA42-46C5EE6345E2}" type="presOf" srcId="{5D1F2479-FCA5-4B6E-8EC8-FCDA93A776CF}" destId="{0EE615C2-0FF5-4D28-81CD-ADB232241530}" srcOrd="0" destOrd="0" presId="urn:microsoft.com/office/officeart/2008/layout/VerticalCurvedList"/>
    <dgm:cxn modelId="{A50A3952-72D7-49B4-B339-BCEEB9C018E3}" srcId="{10446BF9-A644-4E45-B743-BFA2B76D49BB}" destId="{52ECED83-BB17-411B-806B-E7BCE8FF5FF2}" srcOrd="5" destOrd="0" parTransId="{18EF99BD-68B5-4E96-8E27-BB6AF34CDB88}" sibTransId="{2F5F6BD4-1590-498A-A974-1381F164094F}"/>
    <dgm:cxn modelId="{74B77D87-DA2D-445B-9298-D3755D0279F1}" type="presOf" srcId="{7CCF6C2F-C4AB-4BD3-88B5-BCDE54488F81}" destId="{A09522BD-1786-470C-BA3D-D7637CC1B54C}" srcOrd="0" destOrd="0" presId="urn:microsoft.com/office/officeart/2008/layout/VerticalCurvedList"/>
    <dgm:cxn modelId="{04F124C0-86F4-4F2E-9A8A-8B223014F172}" srcId="{10446BF9-A644-4E45-B743-BFA2B76D49BB}" destId="{D0E9366E-BA02-4F15-8CAF-7482CD163631}" srcOrd="0" destOrd="0" parTransId="{367A39BF-189D-4568-8CA9-E9C0E4DFB1D7}" sibTransId="{7CCF6C2F-C4AB-4BD3-88B5-BCDE54488F81}"/>
    <dgm:cxn modelId="{6CFD9142-21C5-4A0B-8F44-0B2F633D9A76}" srcId="{10446BF9-A644-4E45-B743-BFA2B76D49BB}" destId="{399D0BD5-1A42-40E1-AD8C-55E6B863C843}" srcOrd="3" destOrd="0" parTransId="{1E4EAA62-06BD-45C2-9A80-056FD339DB97}" sibTransId="{B2087C03-5F97-4C00-8A70-49CD23C26D2F}"/>
    <dgm:cxn modelId="{50A16CFC-127C-4A60-A58B-3CCB7C74665B}" srcId="{10446BF9-A644-4E45-B743-BFA2B76D49BB}" destId="{5D1F2479-FCA5-4B6E-8EC8-FCDA93A776CF}" srcOrd="4" destOrd="0" parTransId="{9B5C7963-15C5-41AB-8A57-F9A79A0F9C02}" sibTransId="{C52D67EF-9643-4BE0-BD12-A7CC471AD5E1}"/>
    <dgm:cxn modelId="{E67063E6-E3E7-4C0D-80B6-7DF51E5715B3}" type="presOf" srcId="{6C12F63A-8508-4228-9966-9A8C8FA367D9}" destId="{D741CA86-BA38-48D3-AEAC-A76598572E5D}" srcOrd="0" destOrd="0" presId="urn:microsoft.com/office/officeart/2008/layout/VerticalCurvedList"/>
    <dgm:cxn modelId="{84BDA7BA-3309-4272-BCB9-789B5A442FDB}" srcId="{10446BF9-A644-4E45-B743-BFA2B76D49BB}" destId="{6C12F63A-8508-4228-9966-9A8C8FA367D9}" srcOrd="6" destOrd="0" parTransId="{F47847CC-5E1B-490E-A5BB-95287F035397}" sibTransId="{10E424EE-67E6-40CF-95D8-E2693E06B18A}"/>
    <dgm:cxn modelId="{1ECDE8CA-1FCA-449B-9E4A-44746C96C305}" type="presOf" srcId="{399D0BD5-1A42-40E1-AD8C-55E6B863C843}" destId="{D429C261-559A-4093-A80B-63CB31125776}" srcOrd="0" destOrd="0" presId="urn:microsoft.com/office/officeart/2008/layout/VerticalCurvedList"/>
    <dgm:cxn modelId="{99940838-C720-4063-A921-C84E2A8874B2}" type="presOf" srcId="{D0E9366E-BA02-4F15-8CAF-7482CD163631}" destId="{7C5EAFD7-28D9-48EE-94E1-26D250D2CD7F}" srcOrd="0" destOrd="0" presId="urn:microsoft.com/office/officeart/2008/layout/VerticalCurvedList"/>
    <dgm:cxn modelId="{C3B0264F-123A-4012-9AE0-A34A77450326}" type="presOf" srcId="{10446BF9-A644-4E45-B743-BFA2B76D49BB}" destId="{5F06EDBA-CC98-4AA6-9D7C-7CCFCC3A887B}" srcOrd="0" destOrd="0" presId="urn:microsoft.com/office/officeart/2008/layout/VerticalCurvedList"/>
    <dgm:cxn modelId="{1D7799BF-7737-4DE0-8913-F37203D20699}" type="presOf" srcId="{6C423F2D-A420-443A-B0E9-698E4BE3A747}" destId="{B654BFB8-F1E3-43BA-88BB-95E4C0DF98C0}" srcOrd="0" destOrd="0" presId="urn:microsoft.com/office/officeart/2008/layout/VerticalCurvedList"/>
    <dgm:cxn modelId="{F6A9CF71-362A-4CAB-8240-0774C4F933DA}" srcId="{10446BF9-A644-4E45-B743-BFA2B76D49BB}" destId="{6C423F2D-A420-443A-B0E9-698E4BE3A747}" srcOrd="1" destOrd="0" parTransId="{D4323540-E1F9-4A23-9E07-A2DE5994CDC8}" sibTransId="{7E0D8EDF-A764-437C-8649-E0023BF4970C}"/>
    <dgm:cxn modelId="{DDFE1F00-2C17-4D76-8AA2-DD65961DAB64}" srcId="{10446BF9-A644-4E45-B743-BFA2B76D49BB}" destId="{150AFD54-E771-41EC-B14E-B2DA576B04F7}" srcOrd="2" destOrd="0" parTransId="{0BBD3848-FC54-46DF-8444-5C74800FB8A1}" sibTransId="{DF898768-DFFF-4E80-8DF4-1F01C3AC5E75}"/>
    <dgm:cxn modelId="{11140259-7499-4F8F-9A2E-FA0454EEDD21}" type="presOf" srcId="{150AFD54-E771-41EC-B14E-B2DA576B04F7}" destId="{AD21209C-6FA9-49A2-B730-BEF7F6E6FED1}" srcOrd="0" destOrd="0" presId="urn:microsoft.com/office/officeart/2008/layout/VerticalCurvedList"/>
    <dgm:cxn modelId="{E80ABFB7-C9CE-44F8-BF0E-845CD42C9E80}" type="presParOf" srcId="{5F06EDBA-CC98-4AA6-9D7C-7CCFCC3A887B}" destId="{65AECA15-0920-4136-8BC2-AE9BF300C194}" srcOrd="0" destOrd="0" presId="urn:microsoft.com/office/officeart/2008/layout/VerticalCurvedList"/>
    <dgm:cxn modelId="{DE157531-226F-4FC9-A98F-F8E82B3DBF11}" type="presParOf" srcId="{65AECA15-0920-4136-8BC2-AE9BF300C194}" destId="{8EC84114-928F-4689-BC82-E0C54F91A22C}" srcOrd="0" destOrd="0" presId="urn:microsoft.com/office/officeart/2008/layout/VerticalCurvedList"/>
    <dgm:cxn modelId="{482FC098-5C86-449C-99B8-C5D6727F5FE0}" type="presParOf" srcId="{8EC84114-928F-4689-BC82-E0C54F91A22C}" destId="{F6FAF118-70BD-43E6-BFC2-33FB1697E65B}" srcOrd="0" destOrd="0" presId="urn:microsoft.com/office/officeart/2008/layout/VerticalCurvedList"/>
    <dgm:cxn modelId="{D99FC758-9B69-486D-853F-E0E8FBCF6BEA}" type="presParOf" srcId="{8EC84114-928F-4689-BC82-E0C54F91A22C}" destId="{A09522BD-1786-470C-BA3D-D7637CC1B54C}" srcOrd="1" destOrd="0" presId="urn:microsoft.com/office/officeart/2008/layout/VerticalCurvedList"/>
    <dgm:cxn modelId="{54E6C89B-8985-46A3-B791-28F69883BEF5}" type="presParOf" srcId="{8EC84114-928F-4689-BC82-E0C54F91A22C}" destId="{9E351FED-775C-406A-A861-CAFD7543BE22}" srcOrd="2" destOrd="0" presId="urn:microsoft.com/office/officeart/2008/layout/VerticalCurvedList"/>
    <dgm:cxn modelId="{ABC7886A-29EF-4F5A-A785-57559F9634C8}" type="presParOf" srcId="{8EC84114-928F-4689-BC82-E0C54F91A22C}" destId="{452AC581-528A-4C6E-B7B1-438CB5E42127}" srcOrd="3" destOrd="0" presId="urn:microsoft.com/office/officeart/2008/layout/VerticalCurvedList"/>
    <dgm:cxn modelId="{A0E1776C-5954-435B-968E-98B98B943B6E}" type="presParOf" srcId="{65AECA15-0920-4136-8BC2-AE9BF300C194}" destId="{7C5EAFD7-28D9-48EE-94E1-26D250D2CD7F}" srcOrd="1" destOrd="0" presId="urn:microsoft.com/office/officeart/2008/layout/VerticalCurvedList"/>
    <dgm:cxn modelId="{BC22A42B-A9AC-48BE-AC7D-C92166C40238}" type="presParOf" srcId="{65AECA15-0920-4136-8BC2-AE9BF300C194}" destId="{90BE3EBC-3877-4D78-AAAA-5A146F456AEF}" srcOrd="2" destOrd="0" presId="urn:microsoft.com/office/officeart/2008/layout/VerticalCurvedList"/>
    <dgm:cxn modelId="{81131735-C5A6-498E-9A65-34C83520D712}" type="presParOf" srcId="{90BE3EBC-3877-4D78-AAAA-5A146F456AEF}" destId="{146F9E65-A583-45C7-9D71-BCF10F592D2B}" srcOrd="0" destOrd="0" presId="urn:microsoft.com/office/officeart/2008/layout/VerticalCurvedList"/>
    <dgm:cxn modelId="{4E02B275-687F-49E9-ACAD-CBFB80309CA4}" type="presParOf" srcId="{65AECA15-0920-4136-8BC2-AE9BF300C194}" destId="{B654BFB8-F1E3-43BA-88BB-95E4C0DF98C0}" srcOrd="3" destOrd="0" presId="urn:microsoft.com/office/officeart/2008/layout/VerticalCurvedList"/>
    <dgm:cxn modelId="{A542724F-A36B-41F7-B711-44522C25D910}" type="presParOf" srcId="{65AECA15-0920-4136-8BC2-AE9BF300C194}" destId="{0CDF0064-E8FF-40F1-98F1-4FCCD2269A3F}" srcOrd="4" destOrd="0" presId="urn:microsoft.com/office/officeart/2008/layout/VerticalCurvedList"/>
    <dgm:cxn modelId="{FE003C58-F2B3-4B69-A478-689AF8488754}" type="presParOf" srcId="{0CDF0064-E8FF-40F1-98F1-4FCCD2269A3F}" destId="{A76DDF40-6DD2-46A8-8292-2C86AD1E84BC}" srcOrd="0" destOrd="0" presId="urn:microsoft.com/office/officeart/2008/layout/VerticalCurvedList"/>
    <dgm:cxn modelId="{E3668800-534E-4243-8FBF-4AECC87FAAAD}" type="presParOf" srcId="{65AECA15-0920-4136-8BC2-AE9BF300C194}" destId="{AD21209C-6FA9-49A2-B730-BEF7F6E6FED1}" srcOrd="5" destOrd="0" presId="urn:microsoft.com/office/officeart/2008/layout/VerticalCurvedList"/>
    <dgm:cxn modelId="{7F25255C-CEEA-416C-8BC2-300FD184045C}" type="presParOf" srcId="{65AECA15-0920-4136-8BC2-AE9BF300C194}" destId="{07B8A799-27CA-474D-8D9D-084119A564EE}" srcOrd="6" destOrd="0" presId="urn:microsoft.com/office/officeart/2008/layout/VerticalCurvedList"/>
    <dgm:cxn modelId="{5A663390-A6D9-4E11-A3DE-C81A26E97AB0}" type="presParOf" srcId="{07B8A799-27CA-474D-8D9D-084119A564EE}" destId="{BEBB71A7-3DEF-4F1C-9710-A1CE030ECB9A}" srcOrd="0" destOrd="0" presId="urn:microsoft.com/office/officeart/2008/layout/VerticalCurvedList"/>
    <dgm:cxn modelId="{11E865C7-D52C-44CE-A575-74902C96C36C}" type="presParOf" srcId="{65AECA15-0920-4136-8BC2-AE9BF300C194}" destId="{D429C261-559A-4093-A80B-63CB31125776}" srcOrd="7" destOrd="0" presId="urn:microsoft.com/office/officeart/2008/layout/VerticalCurvedList"/>
    <dgm:cxn modelId="{3CEC14A8-71CB-4508-85EC-8AECA5AF58B5}" type="presParOf" srcId="{65AECA15-0920-4136-8BC2-AE9BF300C194}" destId="{EDC11905-8659-4DE4-A733-F8A7DF3262CD}" srcOrd="8" destOrd="0" presId="urn:microsoft.com/office/officeart/2008/layout/VerticalCurvedList"/>
    <dgm:cxn modelId="{DB0A57FF-8F57-46DE-92D6-AC9C2A1846C3}" type="presParOf" srcId="{EDC11905-8659-4DE4-A733-F8A7DF3262CD}" destId="{5BAFF0AC-21F7-40B7-8C94-7B73B8D927DB}" srcOrd="0" destOrd="0" presId="urn:microsoft.com/office/officeart/2008/layout/VerticalCurvedList"/>
    <dgm:cxn modelId="{FF740376-173B-4E78-A6C2-77E329CD57C9}" type="presParOf" srcId="{65AECA15-0920-4136-8BC2-AE9BF300C194}" destId="{0EE615C2-0FF5-4D28-81CD-ADB232241530}" srcOrd="9" destOrd="0" presId="urn:microsoft.com/office/officeart/2008/layout/VerticalCurvedList"/>
    <dgm:cxn modelId="{C2C58705-495B-47B5-B369-A2766D643BAB}" type="presParOf" srcId="{65AECA15-0920-4136-8BC2-AE9BF300C194}" destId="{DAE25C1E-948A-4B36-960F-FB5392FB84D9}" srcOrd="10" destOrd="0" presId="urn:microsoft.com/office/officeart/2008/layout/VerticalCurvedList"/>
    <dgm:cxn modelId="{19CBD8C9-0F69-461B-AF7E-36FEB5A23FA8}" type="presParOf" srcId="{DAE25C1E-948A-4B36-960F-FB5392FB84D9}" destId="{9E83EC91-3936-468D-8D27-346F1C786AFB}" srcOrd="0" destOrd="0" presId="urn:microsoft.com/office/officeart/2008/layout/VerticalCurvedList"/>
    <dgm:cxn modelId="{6BE369F3-5DCD-457E-90DE-6E70AB560EE5}" type="presParOf" srcId="{65AECA15-0920-4136-8BC2-AE9BF300C194}" destId="{79B33736-6FD1-4949-8DBD-FFDE87173007}" srcOrd="11" destOrd="0" presId="urn:microsoft.com/office/officeart/2008/layout/VerticalCurvedList"/>
    <dgm:cxn modelId="{A2920A89-D336-4EEE-95B0-179E8D53A61D}" type="presParOf" srcId="{65AECA15-0920-4136-8BC2-AE9BF300C194}" destId="{24E40B8F-B45F-4A75-811C-346F62496024}" srcOrd="12" destOrd="0" presId="urn:microsoft.com/office/officeart/2008/layout/VerticalCurvedList"/>
    <dgm:cxn modelId="{3FA2BF42-2139-4D65-AE94-A536542E2EF9}" type="presParOf" srcId="{24E40B8F-B45F-4A75-811C-346F62496024}" destId="{AC98DBC3-1420-44F2-A7C3-52D3994773AA}" srcOrd="0" destOrd="0" presId="urn:microsoft.com/office/officeart/2008/layout/VerticalCurvedList"/>
    <dgm:cxn modelId="{A2A432E8-41BC-4D14-ACB4-92425695C49A}" type="presParOf" srcId="{65AECA15-0920-4136-8BC2-AE9BF300C194}" destId="{D741CA86-BA38-48D3-AEAC-A76598572E5D}" srcOrd="13" destOrd="0" presId="urn:microsoft.com/office/officeart/2008/layout/VerticalCurvedList"/>
    <dgm:cxn modelId="{C12133FF-CD12-4F60-A585-DADAD5AAD00E}" type="presParOf" srcId="{65AECA15-0920-4136-8BC2-AE9BF300C194}" destId="{9DDA5F9A-0889-42D2-AB58-FB037530FE05}" srcOrd="14" destOrd="0" presId="urn:microsoft.com/office/officeart/2008/layout/VerticalCurvedList"/>
    <dgm:cxn modelId="{4EC125A6-ABDB-4AE6-8A3D-E9427E0E1619}" type="presParOf" srcId="{9DDA5F9A-0889-42D2-AB58-FB037530FE05}" destId="{B8B84B8D-1A59-42C2-AA6B-1E2523C5047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A55FC-9AF1-47E0-8E1A-36B4E1DA75B2}" type="doc">
      <dgm:prSet loTypeId="urn:microsoft.com/office/officeart/2005/8/layout/process5" loCatId="process" qsTypeId="urn:microsoft.com/office/officeart/2005/8/quickstyle/simple3" qsCatId="simple" csTypeId="urn:microsoft.com/office/officeart/2005/8/colors/accent1_2" csCatId="accent1" phldr="1"/>
      <dgm:spPr/>
      <dgm:t>
        <a:bodyPr/>
        <a:lstStyle/>
        <a:p>
          <a:endParaRPr lang="en-US"/>
        </a:p>
      </dgm:t>
    </dgm:pt>
    <dgm:pt modelId="{48C35D33-6189-4B1C-9F44-D88F5A0C7BC0}">
      <dgm:prSet phldrT="[Text]"/>
      <dgm:spPr/>
      <dgm:t>
        <a:bodyPr/>
        <a:lstStyle/>
        <a:p>
          <a:r>
            <a:rPr lang="en-US" dirty="0" smtClean="0"/>
            <a:t>Soil moisture, temperature, humidity and rain sensors continuously monitor the environment and interact with Azure based cloud services through a Raspberry Pi 3</a:t>
          </a:r>
          <a:endParaRPr lang="en-US" dirty="0"/>
        </a:p>
      </dgm:t>
    </dgm:pt>
    <dgm:pt modelId="{04FE302B-39D6-4B68-B712-E6CF56256F4A}" type="parTrans" cxnId="{00125352-1215-4E00-8D08-C689AF25ECE3}">
      <dgm:prSet/>
      <dgm:spPr/>
      <dgm:t>
        <a:bodyPr/>
        <a:lstStyle/>
        <a:p>
          <a:endParaRPr lang="en-US"/>
        </a:p>
      </dgm:t>
    </dgm:pt>
    <dgm:pt modelId="{156B68A7-C22B-49D4-A917-0236A5982045}" type="sibTrans" cxnId="{00125352-1215-4E00-8D08-C689AF25ECE3}">
      <dgm:prSet/>
      <dgm:spPr/>
      <dgm:t>
        <a:bodyPr/>
        <a:lstStyle/>
        <a:p>
          <a:endParaRPr lang="en-US"/>
        </a:p>
      </dgm:t>
    </dgm:pt>
    <dgm:pt modelId="{7BA24AE0-B113-4EC8-B19B-A42BCDAFB8EF}">
      <dgm:prSet phldrT="[Text]"/>
      <dgm:spPr/>
      <dgm:t>
        <a:bodyPr/>
        <a:lstStyle/>
        <a:p>
          <a:r>
            <a:rPr lang="en-US" dirty="0" smtClean="0"/>
            <a:t>If the system detects the soil moisture has dropped below the threshold values, it would check the rain predictions to see if there is a chance of rain</a:t>
          </a:r>
          <a:endParaRPr lang="en-US" dirty="0"/>
        </a:p>
      </dgm:t>
    </dgm:pt>
    <dgm:pt modelId="{DD4D400D-A5F4-42D7-A6CC-1A14DAD36CB1}" type="parTrans" cxnId="{A3504009-B408-4E11-93A7-D4C457D66A86}">
      <dgm:prSet/>
      <dgm:spPr/>
      <dgm:t>
        <a:bodyPr/>
        <a:lstStyle/>
        <a:p>
          <a:endParaRPr lang="en-US"/>
        </a:p>
      </dgm:t>
    </dgm:pt>
    <dgm:pt modelId="{1F234015-86C9-435F-A81A-285C27DB3667}" type="sibTrans" cxnId="{A3504009-B408-4E11-93A7-D4C457D66A86}">
      <dgm:prSet/>
      <dgm:spPr/>
      <dgm:t>
        <a:bodyPr/>
        <a:lstStyle/>
        <a:p>
          <a:endParaRPr lang="en-US"/>
        </a:p>
      </dgm:t>
    </dgm:pt>
    <dgm:pt modelId="{63043D00-728F-4939-9385-D4ECB22812AD}">
      <dgm:prSet phldrT="[Text]"/>
      <dgm:spPr/>
      <dgm:t>
        <a:bodyPr/>
        <a:lstStyle/>
        <a:p>
          <a:r>
            <a:rPr lang="en-US" dirty="0" smtClean="0"/>
            <a:t>If there is a good chance of rain, the system would wait for rain to replenish the optimal moisture content</a:t>
          </a:r>
          <a:endParaRPr lang="en-US" dirty="0"/>
        </a:p>
      </dgm:t>
    </dgm:pt>
    <dgm:pt modelId="{1853EE78-D2D2-43AA-AC18-8FCC7D096C2E}" type="parTrans" cxnId="{DE5F2A93-FABD-4512-A9E8-AEFA5F418DCA}">
      <dgm:prSet/>
      <dgm:spPr/>
      <dgm:t>
        <a:bodyPr/>
        <a:lstStyle/>
        <a:p>
          <a:endParaRPr lang="en-US"/>
        </a:p>
      </dgm:t>
    </dgm:pt>
    <dgm:pt modelId="{B190E9D8-B793-4E56-A67B-8668D690959B}" type="sibTrans" cxnId="{DE5F2A93-FABD-4512-A9E8-AEFA5F418DCA}">
      <dgm:prSet/>
      <dgm:spPr/>
      <dgm:t>
        <a:bodyPr/>
        <a:lstStyle/>
        <a:p>
          <a:endParaRPr lang="en-US"/>
        </a:p>
      </dgm:t>
    </dgm:pt>
    <dgm:pt modelId="{1E3BBED6-8ED6-4BC6-82B8-8BD853042680}">
      <dgm:prSet phldrT="[Text]"/>
      <dgm:spPr/>
      <dgm:t>
        <a:bodyPr/>
        <a:lstStyle/>
        <a:p>
          <a:r>
            <a:rPr lang="en-US" dirty="0" smtClean="0"/>
            <a:t>In case the chances of rain are not substantial, the system would start to pump in water into the irrigation mechanism to restore the moisture to optimal levels</a:t>
          </a:r>
          <a:endParaRPr lang="en-US" dirty="0"/>
        </a:p>
      </dgm:t>
    </dgm:pt>
    <dgm:pt modelId="{B15CE88A-C0E1-4FBF-A448-47F417A566E6}" type="parTrans" cxnId="{25559A23-C329-48F2-BC33-7D7D4A0BD3B7}">
      <dgm:prSet/>
      <dgm:spPr/>
      <dgm:t>
        <a:bodyPr/>
        <a:lstStyle/>
        <a:p>
          <a:endParaRPr lang="en-US"/>
        </a:p>
      </dgm:t>
    </dgm:pt>
    <dgm:pt modelId="{02F53B74-B9D3-4507-BE06-8E02783732BB}" type="sibTrans" cxnId="{25559A23-C329-48F2-BC33-7D7D4A0BD3B7}">
      <dgm:prSet/>
      <dgm:spPr/>
      <dgm:t>
        <a:bodyPr/>
        <a:lstStyle/>
        <a:p>
          <a:endParaRPr lang="en-US"/>
        </a:p>
      </dgm:t>
    </dgm:pt>
    <dgm:pt modelId="{6A9B05A9-8511-4A30-907B-BB56F7889D70}">
      <dgm:prSet phldrT="[Text]"/>
      <dgm:spPr/>
      <dgm:t>
        <a:bodyPr/>
        <a:lstStyle/>
        <a:p>
          <a:r>
            <a:rPr lang="en-US" dirty="0" smtClean="0"/>
            <a:t>If it starts raining during the watering process, the system would stop pumping water into the fields</a:t>
          </a:r>
          <a:endParaRPr lang="en-US" dirty="0"/>
        </a:p>
      </dgm:t>
    </dgm:pt>
    <dgm:pt modelId="{BE39B995-DECE-44DA-9ED6-1C1DCA576AF7}" type="parTrans" cxnId="{C917593B-8075-4EBB-8494-94AF6CD05E3D}">
      <dgm:prSet/>
      <dgm:spPr/>
      <dgm:t>
        <a:bodyPr/>
        <a:lstStyle/>
        <a:p>
          <a:endParaRPr lang="en-US"/>
        </a:p>
      </dgm:t>
    </dgm:pt>
    <dgm:pt modelId="{64347484-AC4E-40B9-9900-0EF0F27F5003}" type="sibTrans" cxnId="{C917593B-8075-4EBB-8494-94AF6CD05E3D}">
      <dgm:prSet/>
      <dgm:spPr/>
      <dgm:t>
        <a:bodyPr/>
        <a:lstStyle/>
        <a:p>
          <a:endParaRPr lang="en-US"/>
        </a:p>
      </dgm:t>
    </dgm:pt>
    <dgm:pt modelId="{A570881D-040F-4BBF-8101-9AA7A4E5659B}">
      <dgm:prSet phldrT="[Text]"/>
      <dgm:spPr/>
      <dgm:t>
        <a:bodyPr/>
        <a:lstStyle/>
        <a:p>
          <a:r>
            <a:rPr lang="en-US" dirty="0" smtClean="0"/>
            <a:t>If the system detects sufficient moisture content and it starts raining, the drainage mechanisms would be triggered to drain out the excess water from the field</a:t>
          </a:r>
          <a:endParaRPr lang="en-US" dirty="0"/>
        </a:p>
      </dgm:t>
    </dgm:pt>
    <dgm:pt modelId="{63F34F4F-3F4C-4690-B05B-0DBEBBC60587}" type="parTrans" cxnId="{03DF6596-14E7-4F73-B0A6-7C72D8F6862F}">
      <dgm:prSet/>
      <dgm:spPr/>
      <dgm:t>
        <a:bodyPr/>
        <a:lstStyle/>
        <a:p>
          <a:endParaRPr lang="en-US"/>
        </a:p>
      </dgm:t>
    </dgm:pt>
    <dgm:pt modelId="{CE489061-1A5D-4556-9049-4763AF6ED063}" type="sibTrans" cxnId="{03DF6596-14E7-4F73-B0A6-7C72D8F6862F}">
      <dgm:prSet/>
      <dgm:spPr/>
      <dgm:t>
        <a:bodyPr/>
        <a:lstStyle/>
        <a:p>
          <a:endParaRPr lang="en-US"/>
        </a:p>
      </dgm:t>
    </dgm:pt>
    <dgm:pt modelId="{E3B55038-94B7-4098-8D93-12D62CFC02EC}" type="pres">
      <dgm:prSet presAssocID="{42FA55FC-9AF1-47E0-8E1A-36B4E1DA75B2}" presName="diagram" presStyleCnt="0">
        <dgm:presLayoutVars>
          <dgm:dir/>
          <dgm:resizeHandles val="exact"/>
        </dgm:presLayoutVars>
      </dgm:prSet>
      <dgm:spPr/>
      <dgm:t>
        <a:bodyPr/>
        <a:lstStyle/>
        <a:p>
          <a:endParaRPr lang="en-US"/>
        </a:p>
      </dgm:t>
    </dgm:pt>
    <dgm:pt modelId="{68CBBC7C-9FC4-4CF3-ADA2-94AAD7845BF8}" type="pres">
      <dgm:prSet presAssocID="{48C35D33-6189-4B1C-9F44-D88F5A0C7BC0}" presName="node" presStyleLbl="node1" presStyleIdx="0" presStyleCnt="6">
        <dgm:presLayoutVars>
          <dgm:bulletEnabled val="1"/>
        </dgm:presLayoutVars>
      </dgm:prSet>
      <dgm:spPr/>
      <dgm:t>
        <a:bodyPr/>
        <a:lstStyle/>
        <a:p>
          <a:endParaRPr lang="en-US"/>
        </a:p>
      </dgm:t>
    </dgm:pt>
    <dgm:pt modelId="{27980225-44D2-4762-928D-1BE526342B1E}" type="pres">
      <dgm:prSet presAssocID="{156B68A7-C22B-49D4-A917-0236A5982045}" presName="sibTrans" presStyleLbl="sibTrans2D1" presStyleIdx="0" presStyleCnt="5"/>
      <dgm:spPr/>
      <dgm:t>
        <a:bodyPr/>
        <a:lstStyle/>
        <a:p>
          <a:endParaRPr lang="en-US"/>
        </a:p>
      </dgm:t>
    </dgm:pt>
    <dgm:pt modelId="{B8C7122B-C7C6-4945-BDCF-CC2C908B212B}" type="pres">
      <dgm:prSet presAssocID="{156B68A7-C22B-49D4-A917-0236A5982045}" presName="connectorText" presStyleLbl="sibTrans2D1" presStyleIdx="0" presStyleCnt="5"/>
      <dgm:spPr/>
      <dgm:t>
        <a:bodyPr/>
        <a:lstStyle/>
        <a:p>
          <a:endParaRPr lang="en-US"/>
        </a:p>
      </dgm:t>
    </dgm:pt>
    <dgm:pt modelId="{E106E4FF-885C-457F-9555-EF8EF9B01C0C}" type="pres">
      <dgm:prSet presAssocID="{7BA24AE0-B113-4EC8-B19B-A42BCDAFB8EF}" presName="node" presStyleLbl="node1" presStyleIdx="1" presStyleCnt="6">
        <dgm:presLayoutVars>
          <dgm:bulletEnabled val="1"/>
        </dgm:presLayoutVars>
      </dgm:prSet>
      <dgm:spPr/>
      <dgm:t>
        <a:bodyPr/>
        <a:lstStyle/>
        <a:p>
          <a:endParaRPr lang="en-US"/>
        </a:p>
      </dgm:t>
    </dgm:pt>
    <dgm:pt modelId="{1377F1E3-823C-431F-87F8-C3E341C2D5FF}" type="pres">
      <dgm:prSet presAssocID="{1F234015-86C9-435F-A81A-285C27DB3667}" presName="sibTrans" presStyleLbl="sibTrans2D1" presStyleIdx="1" presStyleCnt="5"/>
      <dgm:spPr/>
      <dgm:t>
        <a:bodyPr/>
        <a:lstStyle/>
        <a:p>
          <a:endParaRPr lang="en-US"/>
        </a:p>
      </dgm:t>
    </dgm:pt>
    <dgm:pt modelId="{DF1050BB-500F-4852-A07C-0BD981D9E912}" type="pres">
      <dgm:prSet presAssocID="{1F234015-86C9-435F-A81A-285C27DB3667}" presName="connectorText" presStyleLbl="sibTrans2D1" presStyleIdx="1" presStyleCnt="5"/>
      <dgm:spPr/>
      <dgm:t>
        <a:bodyPr/>
        <a:lstStyle/>
        <a:p>
          <a:endParaRPr lang="en-US"/>
        </a:p>
      </dgm:t>
    </dgm:pt>
    <dgm:pt modelId="{FB23D1EC-2D61-4DAC-8655-F2FB2DEB2F75}" type="pres">
      <dgm:prSet presAssocID="{63043D00-728F-4939-9385-D4ECB22812AD}" presName="node" presStyleLbl="node1" presStyleIdx="2" presStyleCnt="6">
        <dgm:presLayoutVars>
          <dgm:bulletEnabled val="1"/>
        </dgm:presLayoutVars>
      </dgm:prSet>
      <dgm:spPr/>
      <dgm:t>
        <a:bodyPr/>
        <a:lstStyle/>
        <a:p>
          <a:endParaRPr lang="en-US"/>
        </a:p>
      </dgm:t>
    </dgm:pt>
    <dgm:pt modelId="{C979CCA1-DC3C-4132-B13D-DC68C4E28C1B}" type="pres">
      <dgm:prSet presAssocID="{B190E9D8-B793-4E56-A67B-8668D690959B}" presName="sibTrans" presStyleLbl="sibTrans2D1" presStyleIdx="2" presStyleCnt="5"/>
      <dgm:spPr/>
      <dgm:t>
        <a:bodyPr/>
        <a:lstStyle/>
        <a:p>
          <a:endParaRPr lang="en-US"/>
        </a:p>
      </dgm:t>
    </dgm:pt>
    <dgm:pt modelId="{281098A5-9438-46A5-93C7-375E7A774F98}" type="pres">
      <dgm:prSet presAssocID="{B190E9D8-B793-4E56-A67B-8668D690959B}" presName="connectorText" presStyleLbl="sibTrans2D1" presStyleIdx="2" presStyleCnt="5"/>
      <dgm:spPr/>
      <dgm:t>
        <a:bodyPr/>
        <a:lstStyle/>
        <a:p>
          <a:endParaRPr lang="en-US"/>
        </a:p>
      </dgm:t>
    </dgm:pt>
    <dgm:pt modelId="{DCFBBD95-B22D-48A2-B7B7-F8F5188524A1}" type="pres">
      <dgm:prSet presAssocID="{1E3BBED6-8ED6-4BC6-82B8-8BD853042680}" presName="node" presStyleLbl="node1" presStyleIdx="3" presStyleCnt="6">
        <dgm:presLayoutVars>
          <dgm:bulletEnabled val="1"/>
        </dgm:presLayoutVars>
      </dgm:prSet>
      <dgm:spPr/>
      <dgm:t>
        <a:bodyPr/>
        <a:lstStyle/>
        <a:p>
          <a:endParaRPr lang="en-US"/>
        </a:p>
      </dgm:t>
    </dgm:pt>
    <dgm:pt modelId="{8AA86714-E18A-4B57-BAAE-7A207365E794}" type="pres">
      <dgm:prSet presAssocID="{02F53B74-B9D3-4507-BE06-8E02783732BB}" presName="sibTrans" presStyleLbl="sibTrans2D1" presStyleIdx="3" presStyleCnt="5"/>
      <dgm:spPr/>
      <dgm:t>
        <a:bodyPr/>
        <a:lstStyle/>
        <a:p>
          <a:endParaRPr lang="en-US"/>
        </a:p>
      </dgm:t>
    </dgm:pt>
    <dgm:pt modelId="{EBBB47D0-B866-410B-A659-5BF260D1550D}" type="pres">
      <dgm:prSet presAssocID="{02F53B74-B9D3-4507-BE06-8E02783732BB}" presName="connectorText" presStyleLbl="sibTrans2D1" presStyleIdx="3" presStyleCnt="5"/>
      <dgm:spPr/>
      <dgm:t>
        <a:bodyPr/>
        <a:lstStyle/>
        <a:p>
          <a:endParaRPr lang="en-US"/>
        </a:p>
      </dgm:t>
    </dgm:pt>
    <dgm:pt modelId="{760D673B-EAAE-44D4-BC63-052C9443659F}" type="pres">
      <dgm:prSet presAssocID="{6A9B05A9-8511-4A30-907B-BB56F7889D70}" presName="node" presStyleLbl="node1" presStyleIdx="4" presStyleCnt="6">
        <dgm:presLayoutVars>
          <dgm:bulletEnabled val="1"/>
        </dgm:presLayoutVars>
      </dgm:prSet>
      <dgm:spPr/>
      <dgm:t>
        <a:bodyPr/>
        <a:lstStyle/>
        <a:p>
          <a:endParaRPr lang="en-US"/>
        </a:p>
      </dgm:t>
    </dgm:pt>
    <dgm:pt modelId="{BB0C5348-B66C-4621-AA40-1ED7D88994B7}" type="pres">
      <dgm:prSet presAssocID="{64347484-AC4E-40B9-9900-0EF0F27F5003}" presName="sibTrans" presStyleLbl="sibTrans2D1" presStyleIdx="4" presStyleCnt="5"/>
      <dgm:spPr/>
      <dgm:t>
        <a:bodyPr/>
        <a:lstStyle/>
        <a:p>
          <a:endParaRPr lang="en-US"/>
        </a:p>
      </dgm:t>
    </dgm:pt>
    <dgm:pt modelId="{A9C7BA99-5A35-4794-A49C-A0E287F187BC}" type="pres">
      <dgm:prSet presAssocID="{64347484-AC4E-40B9-9900-0EF0F27F5003}" presName="connectorText" presStyleLbl="sibTrans2D1" presStyleIdx="4" presStyleCnt="5"/>
      <dgm:spPr/>
      <dgm:t>
        <a:bodyPr/>
        <a:lstStyle/>
        <a:p>
          <a:endParaRPr lang="en-US"/>
        </a:p>
      </dgm:t>
    </dgm:pt>
    <dgm:pt modelId="{8824EB3B-3E89-4F91-B9D2-D3D164BB5C6C}" type="pres">
      <dgm:prSet presAssocID="{A570881D-040F-4BBF-8101-9AA7A4E5659B}" presName="node" presStyleLbl="node1" presStyleIdx="5" presStyleCnt="6">
        <dgm:presLayoutVars>
          <dgm:bulletEnabled val="1"/>
        </dgm:presLayoutVars>
      </dgm:prSet>
      <dgm:spPr/>
      <dgm:t>
        <a:bodyPr/>
        <a:lstStyle/>
        <a:p>
          <a:endParaRPr lang="en-US"/>
        </a:p>
      </dgm:t>
    </dgm:pt>
  </dgm:ptLst>
  <dgm:cxnLst>
    <dgm:cxn modelId="{974525EF-2857-4BCF-B856-4048F075FE28}" type="presOf" srcId="{42FA55FC-9AF1-47E0-8E1A-36B4E1DA75B2}" destId="{E3B55038-94B7-4098-8D93-12D62CFC02EC}" srcOrd="0" destOrd="0" presId="urn:microsoft.com/office/officeart/2005/8/layout/process5"/>
    <dgm:cxn modelId="{0D268E83-3DE1-4B96-BAFB-05F12EB21509}" type="presOf" srcId="{1F234015-86C9-435F-A81A-285C27DB3667}" destId="{DF1050BB-500F-4852-A07C-0BD981D9E912}" srcOrd="1" destOrd="0" presId="urn:microsoft.com/office/officeart/2005/8/layout/process5"/>
    <dgm:cxn modelId="{96FF147B-025C-41BE-8AAF-830C5A3FEB8E}" type="presOf" srcId="{48C35D33-6189-4B1C-9F44-D88F5A0C7BC0}" destId="{68CBBC7C-9FC4-4CF3-ADA2-94AAD7845BF8}" srcOrd="0" destOrd="0" presId="urn:microsoft.com/office/officeart/2005/8/layout/process5"/>
    <dgm:cxn modelId="{03DF6596-14E7-4F73-B0A6-7C72D8F6862F}" srcId="{42FA55FC-9AF1-47E0-8E1A-36B4E1DA75B2}" destId="{A570881D-040F-4BBF-8101-9AA7A4E5659B}" srcOrd="5" destOrd="0" parTransId="{63F34F4F-3F4C-4690-B05B-0DBEBBC60587}" sibTransId="{CE489061-1A5D-4556-9049-4763AF6ED063}"/>
    <dgm:cxn modelId="{00125352-1215-4E00-8D08-C689AF25ECE3}" srcId="{42FA55FC-9AF1-47E0-8E1A-36B4E1DA75B2}" destId="{48C35D33-6189-4B1C-9F44-D88F5A0C7BC0}" srcOrd="0" destOrd="0" parTransId="{04FE302B-39D6-4B68-B712-E6CF56256F4A}" sibTransId="{156B68A7-C22B-49D4-A917-0236A5982045}"/>
    <dgm:cxn modelId="{8E5460F9-5FD7-4690-9AC3-7B0FDC7BC8E6}" type="presOf" srcId="{1E3BBED6-8ED6-4BC6-82B8-8BD853042680}" destId="{DCFBBD95-B22D-48A2-B7B7-F8F5188524A1}" srcOrd="0" destOrd="0" presId="urn:microsoft.com/office/officeart/2005/8/layout/process5"/>
    <dgm:cxn modelId="{8B7EFAD1-4DF5-47FB-977F-936C86262755}" type="presOf" srcId="{7BA24AE0-B113-4EC8-B19B-A42BCDAFB8EF}" destId="{E106E4FF-885C-457F-9555-EF8EF9B01C0C}" srcOrd="0" destOrd="0" presId="urn:microsoft.com/office/officeart/2005/8/layout/process5"/>
    <dgm:cxn modelId="{67196D08-C10A-4C2C-94F2-8705BEC35E3D}" type="presOf" srcId="{156B68A7-C22B-49D4-A917-0236A5982045}" destId="{27980225-44D2-4762-928D-1BE526342B1E}" srcOrd="0" destOrd="0" presId="urn:microsoft.com/office/officeart/2005/8/layout/process5"/>
    <dgm:cxn modelId="{0E332B35-2F82-443B-894C-C9D02B7220E3}" type="presOf" srcId="{A570881D-040F-4BBF-8101-9AA7A4E5659B}" destId="{8824EB3B-3E89-4F91-B9D2-D3D164BB5C6C}" srcOrd="0" destOrd="0" presId="urn:microsoft.com/office/officeart/2005/8/layout/process5"/>
    <dgm:cxn modelId="{807686C0-7D15-4F98-99B9-E23A72682879}" type="presOf" srcId="{02F53B74-B9D3-4507-BE06-8E02783732BB}" destId="{EBBB47D0-B866-410B-A659-5BF260D1550D}" srcOrd="1" destOrd="0" presId="urn:microsoft.com/office/officeart/2005/8/layout/process5"/>
    <dgm:cxn modelId="{A3504009-B408-4E11-93A7-D4C457D66A86}" srcId="{42FA55FC-9AF1-47E0-8E1A-36B4E1DA75B2}" destId="{7BA24AE0-B113-4EC8-B19B-A42BCDAFB8EF}" srcOrd="1" destOrd="0" parTransId="{DD4D400D-A5F4-42D7-A6CC-1A14DAD36CB1}" sibTransId="{1F234015-86C9-435F-A81A-285C27DB3667}"/>
    <dgm:cxn modelId="{B2A358D2-F2E1-46E1-86C5-A33F1CF21ECF}" type="presOf" srcId="{6A9B05A9-8511-4A30-907B-BB56F7889D70}" destId="{760D673B-EAAE-44D4-BC63-052C9443659F}" srcOrd="0" destOrd="0" presId="urn:microsoft.com/office/officeart/2005/8/layout/process5"/>
    <dgm:cxn modelId="{8AE7712D-F646-47A6-A264-3CEB049658F7}" type="presOf" srcId="{B190E9D8-B793-4E56-A67B-8668D690959B}" destId="{281098A5-9438-46A5-93C7-375E7A774F98}" srcOrd="1" destOrd="0" presId="urn:microsoft.com/office/officeart/2005/8/layout/process5"/>
    <dgm:cxn modelId="{25559A23-C329-48F2-BC33-7D7D4A0BD3B7}" srcId="{42FA55FC-9AF1-47E0-8E1A-36B4E1DA75B2}" destId="{1E3BBED6-8ED6-4BC6-82B8-8BD853042680}" srcOrd="3" destOrd="0" parTransId="{B15CE88A-C0E1-4FBF-A448-47F417A566E6}" sibTransId="{02F53B74-B9D3-4507-BE06-8E02783732BB}"/>
    <dgm:cxn modelId="{C0155402-B2AD-401B-8403-457F97DC90FC}" type="presOf" srcId="{156B68A7-C22B-49D4-A917-0236A5982045}" destId="{B8C7122B-C7C6-4945-BDCF-CC2C908B212B}" srcOrd="1" destOrd="0" presId="urn:microsoft.com/office/officeart/2005/8/layout/process5"/>
    <dgm:cxn modelId="{7BBEE5F6-474F-46E4-A5F6-0CAAC51BBDC3}" type="presOf" srcId="{64347484-AC4E-40B9-9900-0EF0F27F5003}" destId="{BB0C5348-B66C-4621-AA40-1ED7D88994B7}" srcOrd="0" destOrd="0" presId="urn:microsoft.com/office/officeart/2005/8/layout/process5"/>
    <dgm:cxn modelId="{B647EC50-E19E-42DF-8C0B-804AEB725806}" type="presOf" srcId="{1F234015-86C9-435F-A81A-285C27DB3667}" destId="{1377F1E3-823C-431F-87F8-C3E341C2D5FF}" srcOrd="0" destOrd="0" presId="urn:microsoft.com/office/officeart/2005/8/layout/process5"/>
    <dgm:cxn modelId="{57D35FE6-DA99-4983-AD31-7AA09DFD341C}" type="presOf" srcId="{64347484-AC4E-40B9-9900-0EF0F27F5003}" destId="{A9C7BA99-5A35-4794-A49C-A0E287F187BC}" srcOrd="1" destOrd="0" presId="urn:microsoft.com/office/officeart/2005/8/layout/process5"/>
    <dgm:cxn modelId="{E2FC542E-E640-433C-8BA7-07D3F6E744C1}" type="presOf" srcId="{02F53B74-B9D3-4507-BE06-8E02783732BB}" destId="{8AA86714-E18A-4B57-BAAE-7A207365E794}" srcOrd="0" destOrd="0" presId="urn:microsoft.com/office/officeart/2005/8/layout/process5"/>
    <dgm:cxn modelId="{DE5F2A93-FABD-4512-A9E8-AEFA5F418DCA}" srcId="{42FA55FC-9AF1-47E0-8E1A-36B4E1DA75B2}" destId="{63043D00-728F-4939-9385-D4ECB22812AD}" srcOrd="2" destOrd="0" parTransId="{1853EE78-D2D2-43AA-AC18-8FCC7D096C2E}" sibTransId="{B190E9D8-B793-4E56-A67B-8668D690959B}"/>
    <dgm:cxn modelId="{1050317C-6816-4A11-B713-9FD759D06227}" type="presOf" srcId="{63043D00-728F-4939-9385-D4ECB22812AD}" destId="{FB23D1EC-2D61-4DAC-8655-F2FB2DEB2F75}" srcOrd="0" destOrd="0" presId="urn:microsoft.com/office/officeart/2005/8/layout/process5"/>
    <dgm:cxn modelId="{C917593B-8075-4EBB-8494-94AF6CD05E3D}" srcId="{42FA55FC-9AF1-47E0-8E1A-36B4E1DA75B2}" destId="{6A9B05A9-8511-4A30-907B-BB56F7889D70}" srcOrd="4" destOrd="0" parTransId="{BE39B995-DECE-44DA-9ED6-1C1DCA576AF7}" sibTransId="{64347484-AC4E-40B9-9900-0EF0F27F5003}"/>
    <dgm:cxn modelId="{62DC1469-68C1-4704-8B9F-9725BE152374}" type="presOf" srcId="{B190E9D8-B793-4E56-A67B-8668D690959B}" destId="{C979CCA1-DC3C-4132-B13D-DC68C4E28C1B}" srcOrd="0" destOrd="0" presId="urn:microsoft.com/office/officeart/2005/8/layout/process5"/>
    <dgm:cxn modelId="{79DC1065-3299-448B-B10E-15DA23DD661F}" type="presParOf" srcId="{E3B55038-94B7-4098-8D93-12D62CFC02EC}" destId="{68CBBC7C-9FC4-4CF3-ADA2-94AAD7845BF8}" srcOrd="0" destOrd="0" presId="urn:microsoft.com/office/officeart/2005/8/layout/process5"/>
    <dgm:cxn modelId="{3B1D2E06-6458-44C6-94D4-A4988A10428D}" type="presParOf" srcId="{E3B55038-94B7-4098-8D93-12D62CFC02EC}" destId="{27980225-44D2-4762-928D-1BE526342B1E}" srcOrd="1" destOrd="0" presId="urn:microsoft.com/office/officeart/2005/8/layout/process5"/>
    <dgm:cxn modelId="{020DFB40-1E15-475D-A76C-FE93AEE83A5C}" type="presParOf" srcId="{27980225-44D2-4762-928D-1BE526342B1E}" destId="{B8C7122B-C7C6-4945-BDCF-CC2C908B212B}" srcOrd="0" destOrd="0" presId="urn:microsoft.com/office/officeart/2005/8/layout/process5"/>
    <dgm:cxn modelId="{7E9BE245-5293-4E88-BB33-DFBFBB598ACC}" type="presParOf" srcId="{E3B55038-94B7-4098-8D93-12D62CFC02EC}" destId="{E106E4FF-885C-457F-9555-EF8EF9B01C0C}" srcOrd="2" destOrd="0" presId="urn:microsoft.com/office/officeart/2005/8/layout/process5"/>
    <dgm:cxn modelId="{F2830BD9-6809-4346-9880-834F3A8F01DA}" type="presParOf" srcId="{E3B55038-94B7-4098-8D93-12D62CFC02EC}" destId="{1377F1E3-823C-431F-87F8-C3E341C2D5FF}" srcOrd="3" destOrd="0" presId="urn:microsoft.com/office/officeart/2005/8/layout/process5"/>
    <dgm:cxn modelId="{A052B8EA-1C67-46D1-8F60-475A9950CB4F}" type="presParOf" srcId="{1377F1E3-823C-431F-87F8-C3E341C2D5FF}" destId="{DF1050BB-500F-4852-A07C-0BD981D9E912}" srcOrd="0" destOrd="0" presId="urn:microsoft.com/office/officeart/2005/8/layout/process5"/>
    <dgm:cxn modelId="{0C26A98C-4531-41DB-8BCC-F6E6C6D3E589}" type="presParOf" srcId="{E3B55038-94B7-4098-8D93-12D62CFC02EC}" destId="{FB23D1EC-2D61-4DAC-8655-F2FB2DEB2F75}" srcOrd="4" destOrd="0" presId="urn:microsoft.com/office/officeart/2005/8/layout/process5"/>
    <dgm:cxn modelId="{00B2A54D-4ECB-42F8-9D5E-8D4B28E24E0C}" type="presParOf" srcId="{E3B55038-94B7-4098-8D93-12D62CFC02EC}" destId="{C979CCA1-DC3C-4132-B13D-DC68C4E28C1B}" srcOrd="5" destOrd="0" presId="urn:microsoft.com/office/officeart/2005/8/layout/process5"/>
    <dgm:cxn modelId="{B1835551-02B3-457D-BB1A-D6351717113B}" type="presParOf" srcId="{C979CCA1-DC3C-4132-B13D-DC68C4E28C1B}" destId="{281098A5-9438-46A5-93C7-375E7A774F98}" srcOrd="0" destOrd="0" presId="urn:microsoft.com/office/officeart/2005/8/layout/process5"/>
    <dgm:cxn modelId="{9C11EFE2-7FDB-45DE-BE53-89A5BF70E43E}" type="presParOf" srcId="{E3B55038-94B7-4098-8D93-12D62CFC02EC}" destId="{DCFBBD95-B22D-48A2-B7B7-F8F5188524A1}" srcOrd="6" destOrd="0" presId="urn:microsoft.com/office/officeart/2005/8/layout/process5"/>
    <dgm:cxn modelId="{1C0AA9B9-C9BF-43BC-9F86-DB2C291A4B00}" type="presParOf" srcId="{E3B55038-94B7-4098-8D93-12D62CFC02EC}" destId="{8AA86714-E18A-4B57-BAAE-7A207365E794}" srcOrd="7" destOrd="0" presId="urn:microsoft.com/office/officeart/2005/8/layout/process5"/>
    <dgm:cxn modelId="{35E7179E-9B42-4F3A-B483-385A97E869A9}" type="presParOf" srcId="{8AA86714-E18A-4B57-BAAE-7A207365E794}" destId="{EBBB47D0-B866-410B-A659-5BF260D1550D}" srcOrd="0" destOrd="0" presId="urn:microsoft.com/office/officeart/2005/8/layout/process5"/>
    <dgm:cxn modelId="{BCF7FAFC-F945-41C7-A8B8-AC79B219126F}" type="presParOf" srcId="{E3B55038-94B7-4098-8D93-12D62CFC02EC}" destId="{760D673B-EAAE-44D4-BC63-052C9443659F}" srcOrd="8" destOrd="0" presId="urn:microsoft.com/office/officeart/2005/8/layout/process5"/>
    <dgm:cxn modelId="{60968F90-6E11-4E47-B963-8121D6DCE7D6}" type="presParOf" srcId="{E3B55038-94B7-4098-8D93-12D62CFC02EC}" destId="{BB0C5348-B66C-4621-AA40-1ED7D88994B7}" srcOrd="9" destOrd="0" presId="urn:microsoft.com/office/officeart/2005/8/layout/process5"/>
    <dgm:cxn modelId="{A3FF5974-E21B-4C21-AA00-7112F71B4967}" type="presParOf" srcId="{BB0C5348-B66C-4621-AA40-1ED7D88994B7}" destId="{A9C7BA99-5A35-4794-A49C-A0E287F187BC}" srcOrd="0" destOrd="0" presId="urn:microsoft.com/office/officeart/2005/8/layout/process5"/>
    <dgm:cxn modelId="{771B097D-A334-4B8D-ADCB-964060AEF3C6}" type="presParOf" srcId="{E3B55038-94B7-4098-8D93-12D62CFC02EC}" destId="{8824EB3B-3E89-4F91-B9D2-D3D164BB5C6C}"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BC25C7-FBAA-4196-865F-D487F675339E}" type="doc">
      <dgm:prSet loTypeId="urn:microsoft.com/office/officeart/2005/8/layout/vList6" loCatId="process" qsTypeId="urn:microsoft.com/office/officeart/2005/8/quickstyle/simple3" qsCatId="simple" csTypeId="urn:microsoft.com/office/officeart/2005/8/colors/accent1_3" csCatId="accent1" phldr="1"/>
      <dgm:spPr/>
      <dgm:t>
        <a:bodyPr/>
        <a:lstStyle/>
        <a:p>
          <a:endParaRPr lang="en-US"/>
        </a:p>
      </dgm:t>
    </dgm:pt>
    <dgm:pt modelId="{85955A19-920A-4BFE-9359-1C2A862FCAD0}">
      <dgm:prSet phldrT="[Text]"/>
      <dgm:spPr/>
      <dgm:t>
        <a:bodyPr/>
        <a:lstStyle/>
        <a:p>
          <a:r>
            <a:rPr lang="en-US" dirty="0" smtClean="0"/>
            <a:t>Americas</a:t>
          </a:r>
          <a:endParaRPr lang="en-US" dirty="0"/>
        </a:p>
      </dgm:t>
    </dgm:pt>
    <dgm:pt modelId="{8432C005-8EB8-47CF-A05A-949FE4BFD674}" type="parTrans" cxnId="{10BFC097-9B38-48A7-8225-504ECA86F67E}">
      <dgm:prSet/>
      <dgm:spPr/>
      <dgm:t>
        <a:bodyPr/>
        <a:lstStyle/>
        <a:p>
          <a:endParaRPr lang="en-US"/>
        </a:p>
      </dgm:t>
    </dgm:pt>
    <dgm:pt modelId="{6F5E0D9D-996D-45BC-867C-5577F25BB177}" type="sibTrans" cxnId="{10BFC097-9B38-48A7-8225-504ECA86F67E}">
      <dgm:prSet/>
      <dgm:spPr/>
      <dgm:t>
        <a:bodyPr/>
        <a:lstStyle/>
        <a:p>
          <a:endParaRPr lang="en-US"/>
        </a:p>
      </dgm:t>
    </dgm:pt>
    <dgm:pt modelId="{0685539C-AE62-48B2-AE3C-3A61B38E9F26}">
      <dgm:prSet phldrT="[Text]"/>
      <dgm:spPr/>
      <dgm:t>
        <a:bodyPr anchor="ctr"/>
        <a:lstStyle/>
        <a:p>
          <a:r>
            <a:rPr lang="en-US" dirty="0" smtClean="0"/>
            <a:t>Columbia River (conflict between Canada and the US)</a:t>
          </a:r>
          <a:endParaRPr lang="en-US" dirty="0"/>
        </a:p>
      </dgm:t>
    </dgm:pt>
    <dgm:pt modelId="{836AF8EB-7B0C-49C7-ABC5-72A34BE3011D}" type="parTrans" cxnId="{2B86BF2F-D022-4481-A7E4-21E0190AAF7A}">
      <dgm:prSet/>
      <dgm:spPr/>
      <dgm:t>
        <a:bodyPr/>
        <a:lstStyle/>
        <a:p>
          <a:endParaRPr lang="en-US"/>
        </a:p>
      </dgm:t>
    </dgm:pt>
    <dgm:pt modelId="{9838A4CA-B675-4732-8EE3-BE06A35D34FE}" type="sibTrans" cxnId="{2B86BF2F-D022-4481-A7E4-21E0190AAF7A}">
      <dgm:prSet/>
      <dgm:spPr/>
      <dgm:t>
        <a:bodyPr/>
        <a:lstStyle/>
        <a:p>
          <a:endParaRPr lang="en-US"/>
        </a:p>
      </dgm:t>
    </dgm:pt>
    <dgm:pt modelId="{E93D4B9C-D9BE-4BA9-95DF-02C1B9DD0E31}">
      <dgm:prSet phldrT="[Text]"/>
      <dgm:spPr/>
      <dgm:t>
        <a:bodyPr/>
        <a:lstStyle/>
        <a:p>
          <a:r>
            <a:rPr lang="en-US" dirty="0" smtClean="0"/>
            <a:t>Africa</a:t>
          </a:r>
          <a:endParaRPr lang="en-US" dirty="0"/>
        </a:p>
      </dgm:t>
    </dgm:pt>
    <dgm:pt modelId="{1DF96D72-5E8E-4C39-BF54-09E0748D8FBC}" type="parTrans" cxnId="{76FF2F92-778F-4823-987B-AE8320E42C8A}">
      <dgm:prSet/>
      <dgm:spPr/>
      <dgm:t>
        <a:bodyPr/>
        <a:lstStyle/>
        <a:p>
          <a:endParaRPr lang="en-US"/>
        </a:p>
      </dgm:t>
    </dgm:pt>
    <dgm:pt modelId="{AD3A52B8-D2A2-4BEB-B30B-36ED0B1077C0}" type="sibTrans" cxnId="{76FF2F92-778F-4823-987B-AE8320E42C8A}">
      <dgm:prSet/>
      <dgm:spPr/>
      <dgm:t>
        <a:bodyPr/>
        <a:lstStyle/>
        <a:p>
          <a:endParaRPr lang="en-US"/>
        </a:p>
      </dgm:t>
    </dgm:pt>
    <dgm:pt modelId="{80743B2A-A431-4626-B857-AE9656329AFF}">
      <dgm:prSet phldrT="[Text]"/>
      <dgm:spPr/>
      <dgm:t>
        <a:bodyPr anchor="ctr"/>
        <a:lstStyle/>
        <a:p>
          <a:r>
            <a:rPr lang="en-US" dirty="0" smtClean="0"/>
            <a:t>Senegal River (conflict between Mauritania and Senegal)</a:t>
          </a:r>
          <a:endParaRPr lang="en-US" dirty="0"/>
        </a:p>
      </dgm:t>
    </dgm:pt>
    <dgm:pt modelId="{28592CD8-8F81-415A-A39F-8248926F03C3}" type="parTrans" cxnId="{0CAD08AF-A219-421F-8011-3D6A86146724}">
      <dgm:prSet/>
      <dgm:spPr/>
      <dgm:t>
        <a:bodyPr/>
        <a:lstStyle/>
        <a:p>
          <a:endParaRPr lang="en-US"/>
        </a:p>
      </dgm:t>
    </dgm:pt>
    <dgm:pt modelId="{FD50B59D-90F8-43E1-8E9C-E71843402B01}" type="sibTrans" cxnId="{0CAD08AF-A219-421F-8011-3D6A86146724}">
      <dgm:prSet/>
      <dgm:spPr/>
      <dgm:t>
        <a:bodyPr/>
        <a:lstStyle/>
        <a:p>
          <a:endParaRPr lang="en-US"/>
        </a:p>
      </dgm:t>
    </dgm:pt>
    <dgm:pt modelId="{C5B5695F-D096-4F53-A89E-FB813F024281}">
      <dgm:prSet/>
      <dgm:spPr/>
      <dgm:t>
        <a:bodyPr anchor="ctr"/>
        <a:lstStyle/>
        <a:p>
          <a:r>
            <a:rPr lang="en-US" dirty="0" smtClean="0"/>
            <a:t>Colorado River (conflict between Mexico and the US)</a:t>
          </a:r>
          <a:endParaRPr lang="en-US" dirty="0"/>
        </a:p>
      </dgm:t>
    </dgm:pt>
    <dgm:pt modelId="{5BF23D0D-FA02-47A3-9CE8-D6968CF9536E}" type="parTrans" cxnId="{F718413E-526F-4161-9CC9-3EDAC00245B1}">
      <dgm:prSet/>
      <dgm:spPr/>
      <dgm:t>
        <a:bodyPr/>
        <a:lstStyle/>
        <a:p>
          <a:endParaRPr lang="en-US"/>
        </a:p>
      </dgm:t>
    </dgm:pt>
    <dgm:pt modelId="{594AFA5D-6D43-46D6-874E-BB185072DF1F}" type="sibTrans" cxnId="{F718413E-526F-4161-9CC9-3EDAC00245B1}">
      <dgm:prSet/>
      <dgm:spPr/>
      <dgm:t>
        <a:bodyPr/>
        <a:lstStyle/>
        <a:p>
          <a:endParaRPr lang="en-US"/>
        </a:p>
      </dgm:t>
    </dgm:pt>
    <dgm:pt modelId="{5846D7CD-670A-46F4-9F49-A5292FC7DE0F}">
      <dgm:prSet/>
      <dgm:spPr/>
      <dgm:t>
        <a:bodyPr anchor="ctr"/>
        <a:lstStyle/>
        <a:p>
          <a:r>
            <a:rPr lang="en-US" dirty="0" smtClean="0"/>
            <a:t>Senepas River (conflict between Ecuador and Peru)</a:t>
          </a:r>
        </a:p>
      </dgm:t>
    </dgm:pt>
    <dgm:pt modelId="{9C04B61C-DA43-462D-AA0A-85A0FF8B6E7B}" type="parTrans" cxnId="{8CF622CF-B436-4004-930B-E23325DA743A}">
      <dgm:prSet/>
      <dgm:spPr/>
      <dgm:t>
        <a:bodyPr/>
        <a:lstStyle/>
        <a:p>
          <a:endParaRPr lang="en-US"/>
        </a:p>
      </dgm:t>
    </dgm:pt>
    <dgm:pt modelId="{9DA8BC4A-2534-446B-AAE2-2C1759D4CFBA}" type="sibTrans" cxnId="{8CF622CF-B436-4004-930B-E23325DA743A}">
      <dgm:prSet/>
      <dgm:spPr/>
      <dgm:t>
        <a:bodyPr/>
        <a:lstStyle/>
        <a:p>
          <a:endParaRPr lang="en-US"/>
        </a:p>
      </dgm:t>
    </dgm:pt>
    <dgm:pt modelId="{1E3C6508-8F99-4B33-ADDF-341B51642E35}">
      <dgm:prSet/>
      <dgm:spPr/>
      <dgm:t>
        <a:bodyPr anchor="ctr"/>
        <a:lstStyle/>
        <a:p>
          <a:r>
            <a:rPr lang="en-US" smtClean="0"/>
            <a:t>Zambezi River(conflict between Zambia, Zimbabwe and Botswana)</a:t>
          </a:r>
          <a:endParaRPr lang="en-US" dirty="0"/>
        </a:p>
      </dgm:t>
    </dgm:pt>
    <dgm:pt modelId="{A41940DB-E885-4BF8-8CEB-BF0E923599AA}" type="parTrans" cxnId="{96477E36-612E-4BBD-87AC-7AA6F58669F6}">
      <dgm:prSet/>
      <dgm:spPr/>
      <dgm:t>
        <a:bodyPr/>
        <a:lstStyle/>
        <a:p>
          <a:endParaRPr lang="en-US"/>
        </a:p>
      </dgm:t>
    </dgm:pt>
    <dgm:pt modelId="{B71A5D68-3DE6-4ADB-BA25-0A1FA24C8C45}" type="sibTrans" cxnId="{96477E36-612E-4BBD-87AC-7AA6F58669F6}">
      <dgm:prSet/>
      <dgm:spPr/>
      <dgm:t>
        <a:bodyPr/>
        <a:lstStyle/>
        <a:p>
          <a:endParaRPr lang="en-US"/>
        </a:p>
      </dgm:t>
    </dgm:pt>
    <dgm:pt modelId="{3E0184E1-3664-470E-AF6A-7D2238EDBD0F}">
      <dgm:prSet/>
      <dgm:spPr/>
      <dgm:t>
        <a:bodyPr anchor="ctr"/>
        <a:lstStyle/>
        <a:p>
          <a:r>
            <a:rPr lang="en-US" smtClean="0"/>
            <a:t>The sources in the Sahara Desert (Reaction Egypt, Chad, Niger and Sudan)</a:t>
          </a:r>
          <a:endParaRPr lang="en-US" dirty="0"/>
        </a:p>
      </dgm:t>
    </dgm:pt>
    <dgm:pt modelId="{AAC598C6-1B2E-4608-806D-6BAFA64197A9}" type="parTrans" cxnId="{27160F1F-7AA5-4D4F-8128-3B2ED37E54D5}">
      <dgm:prSet/>
      <dgm:spPr/>
      <dgm:t>
        <a:bodyPr/>
        <a:lstStyle/>
        <a:p>
          <a:endParaRPr lang="en-US"/>
        </a:p>
      </dgm:t>
    </dgm:pt>
    <dgm:pt modelId="{BAE14059-3C79-4E0E-87DE-11CD433EF66C}" type="sibTrans" cxnId="{27160F1F-7AA5-4D4F-8128-3B2ED37E54D5}">
      <dgm:prSet/>
      <dgm:spPr/>
      <dgm:t>
        <a:bodyPr/>
        <a:lstStyle/>
        <a:p>
          <a:endParaRPr lang="en-US"/>
        </a:p>
      </dgm:t>
    </dgm:pt>
    <dgm:pt modelId="{A84466B2-2C97-4066-9379-A88606A9948F}">
      <dgm:prSet/>
      <dgm:spPr/>
      <dgm:t>
        <a:bodyPr anchor="ctr"/>
        <a:lstStyle/>
        <a:p>
          <a:r>
            <a:rPr lang="en-US" dirty="0" smtClean="0"/>
            <a:t>Nile River (conflict between Egypt and Ethiopia)</a:t>
          </a:r>
          <a:endParaRPr lang="en-US" dirty="0"/>
        </a:p>
      </dgm:t>
    </dgm:pt>
    <dgm:pt modelId="{A7D18B22-2823-45F8-B99F-C149DD041831}" type="parTrans" cxnId="{B98191D2-08AC-44CC-8B46-4808AA8E5259}">
      <dgm:prSet/>
      <dgm:spPr/>
      <dgm:t>
        <a:bodyPr/>
        <a:lstStyle/>
        <a:p>
          <a:endParaRPr lang="en-US"/>
        </a:p>
      </dgm:t>
    </dgm:pt>
    <dgm:pt modelId="{9A0B5DA0-198B-4CED-ACEB-30B2AE77E422}" type="sibTrans" cxnId="{B98191D2-08AC-44CC-8B46-4808AA8E5259}">
      <dgm:prSet/>
      <dgm:spPr/>
      <dgm:t>
        <a:bodyPr/>
        <a:lstStyle/>
        <a:p>
          <a:endParaRPr lang="en-US"/>
        </a:p>
      </dgm:t>
    </dgm:pt>
    <dgm:pt modelId="{01B8E092-814F-4C32-B2F9-E7D27483CF64}">
      <dgm:prSet/>
      <dgm:spPr/>
      <dgm:t>
        <a:bodyPr/>
        <a:lstStyle/>
        <a:p>
          <a:r>
            <a:rPr lang="en-US" dirty="0" smtClean="0"/>
            <a:t>Asia</a:t>
          </a:r>
          <a:endParaRPr lang="en-US" dirty="0"/>
        </a:p>
      </dgm:t>
    </dgm:pt>
    <dgm:pt modelId="{22F173C6-D17A-4F47-8A93-176B129C8252}" type="parTrans" cxnId="{EA560425-6EEF-4EA0-9EB7-425F47774877}">
      <dgm:prSet/>
      <dgm:spPr/>
      <dgm:t>
        <a:bodyPr/>
        <a:lstStyle/>
        <a:p>
          <a:endParaRPr lang="en-US"/>
        </a:p>
      </dgm:t>
    </dgm:pt>
    <dgm:pt modelId="{9CE0C1ED-6A13-44CE-957B-F7C25631ECC8}" type="sibTrans" cxnId="{EA560425-6EEF-4EA0-9EB7-425F47774877}">
      <dgm:prSet/>
      <dgm:spPr/>
      <dgm:t>
        <a:bodyPr/>
        <a:lstStyle/>
        <a:p>
          <a:endParaRPr lang="en-US"/>
        </a:p>
      </dgm:t>
    </dgm:pt>
    <dgm:pt modelId="{F035ABF7-407B-4377-847A-CFA5BB70F549}">
      <dgm:prSet/>
      <dgm:spPr/>
      <dgm:t>
        <a:bodyPr anchor="ctr"/>
        <a:lstStyle/>
        <a:p>
          <a:r>
            <a:rPr lang="en-US" dirty="0" smtClean="0"/>
            <a:t>Ganges River (conflict between India and Bangladesh)</a:t>
          </a:r>
          <a:endParaRPr lang="en-US" dirty="0"/>
        </a:p>
      </dgm:t>
    </dgm:pt>
    <dgm:pt modelId="{B1C2BF88-17D5-4314-9570-988CD73CB0F4}" type="parTrans" cxnId="{C256A0A5-348D-4D7E-8DDD-82BDC6BCC84B}">
      <dgm:prSet/>
      <dgm:spPr/>
      <dgm:t>
        <a:bodyPr/>
        <a:lstStyle/>
        <a:p>
          <a:endParaRPr lang="en-US"/>
        </a:p>
      </dgm:t>
    </dgm:pt>
    <dgm:pt modelId="{55D64328-E033-4A68-A5C1-D426B1053D4D}" type="sibTrans" cxnId="{C256A0A5-348D-4D7E-8DDD-82BDC6BCC84B}">
      <dgm:prSet/>
      <dgm:spPr/>
      <dgm:t>
        <a:bodyPr/>
        <a:lstStyle/>
        <a:p>
          <a:endParaRPr lang="en-US"/>
        </a:p>
      </dgm:t>
    </dgm:pt>
    <dgm:pt modelId="{EE025830-91CF-4B20-998B-C926ECFD03FF}">
      <dgm:prSet/>
      <dgm:spPr/>
      <dgm:t>
        <a:bodyPr anchor="ctr"/>
        <a:lstStyle/>
        <a:p>
          <a:r>
            <a:rPr lang="en-US" smtClean="0"/>
            <a:t>Jordan River (the conflict between Israel and Jordan)</a:t>
          </a:r>
          <a:endParaRPr lang="en-US" dirty="0"/>
        </a:p>
      </dgm:t>
    </dgm:pt>
    <dgm:pt modelId="{56D623F6-FB2B-477E-8D99-23F53D681BB9}" type="parTrans" cxnId="{8050B607-8ECE-474C-A455-BCFCEBA3C1ED}">
      <dgm:prSet/>
      <dgm:spPr/>
      <dgm:t>
        <a:bodyPr/>
        <a:lstStyle/>
        <a:p>
          <a:endParaRPr lang="en-US"/>
        </a:p>
      </dgm:t>
    </dgm:pt>
    <dgm:pt modelId="{223E288C-A1E8-4580-942B-6383C6DBD3AD}" type="sibTrans" cxnId="{8050B607-8ECE-474C-A455-BCFCEBA3C1ED}">
      <dgm:prSet/>
      <dgm:spPr/>
      <dgm:t>
        <a:bodyPr/>
        <a:lstStyle/>
        <a:p>
          <a:endParaRPr lang="en-US"/>
        </a:p>
      </dgm:t>
    </dgm:pt>
    <dgm:pt modelId="{80B3D2E2-7425-45A4-B693-709CD9C9E3CD}">
      <dgm:prSet/>
      <dgm:spPr/>
      <dgm:t>
        <a:bodyPr anchor="ctr"/>
        <a:lstStyle/>
        <a:p>
          <a:r>
            <a:rPr lang="en-US" smtClean="0"/>
            <a:t>Tigris and Euphrates (conflict between Turkey, Syria and Iraq)</a:t>
          </a:r>
          <a:endParaRPr lang="en-US" dirty="0"/>
        </a:p>
      </dgm:t>
    </dgm:pt>
    <dgm:pt modelId="{58C30DDB-456B-48D4-BEA9-C671B377938C}" type="parTrans" cxnId="{9A8A7C37-CA43-4398-BEA7-9213D2D82B40}">
      <dgm:prSet/>
      <dgm:spPr/>
      <dgm:t>
        <a:bodyPr/>
        <a:lstStyle/>
        <a:p>
          <a:endParaRPr lang="en-US"/>
        </a:p>
      </dgm:t>
    </dgm:pt>
    <dgm:pt modelId="{06A01FD3-8707-45AB-AADF-7AA7557553EB}" type="sibTrans" cxnId="{9A8A7C37-CA43-4398-BEA7-9213D2D82B40}">
      <dgm:prSet/>
      <dgm:spPr/>
      <dgm:t>
        <a:bodyPr/>
        <a:lstStyle/>
        <a:p>
          <a:endParaRPr lang="en-US"/>
        </a:p>
      </dgm:t>
    </dgm:pt>
    <dgm:pt modelId="{EC80FDB2-68B1-40C7-9497-817A3164B5E1}">
      <dgm:prSet/>
      <dgm:spPr/>
      <dgm:t>
        <a:bodyPr anchor="ctr"/>
        <a:lstStyle/>
        <a:p>
          <a:r>
            <a:rPr lang="en-US" smtClean="0"/>
            <a:t>Mekong River (conflict between Cambodia, Laos, Thailand and Vietnam)</a:t>
          </a:r>
          <a:endParaRPr lang="en-US"/>
        </a:p>
      </dgm:t>
    </dgm:pt>
    <dgm:pt modelId="{E610BA3F-DE6B-4CBD-A04F-F44D476AE3C4}" type="parTrans" cxnId="{7D9BE1D1-9FB6-42AD-9396-921A3661DE58}">
      <dgm:prSet/>
      <dgm:spPr/>
      <dgm:t>
        <a:bodyPr/>
        <a:lstStyle/>
        <a:p>
          <a:endParaRPr lang="en-US"/>
        </a:p>
      </dgm:t>
    </dgm:pt>
    <dgm:pt modelId="{5F02CC31-9A2A-45AC-B4B4-B61C2B7A82D5}" type="sibTrans" cxnId="{7D9BE1D1-9FB6-42AD-9396-921A3661DE58}">
      <dgm:prSet/>
      <dgm:spPr/>
      <dgm:t>
        <a:bodyPr/>
        <a:lstStyle/>
        <a:p>
          <a:endParaRPr lang="en-US"/>
        </a:p>
      </dgm:t>
    </dgm:pt>
    <dgm:pt modelId="{5D5784CC-C9A8-4D5A-BE53-1BF1533B182D}" type="pres">
      <dgm:prSet presAssocID="{2FBC25C7-FBAA-4196-865F-D487F675339E}" presName="Name0" presStyleCnt="0">
        <dgm:presLayoutVars>
          <dgm:dir/>
          <dgm:animLvl val="lvl"/>
          <dgm:resizeHandles/>
        </dgm:presLayoutVars>
      </dgm:prSet>
      <dgm:spPr/>
      <dgm:t>
        <a:bodyPr/>
        <a:lstStyle/>
        <a:p>
          <a:endParaRPr lang="en-US"/>
        </a:p>
      </dgm:t>
    </dgm:pt>
    <dgm:pt modelId="{8F306957-447F-4E8C-8981-CA0CFE18D601}" type="pres">
      <dgm:prSet presAssocID="{85955A19-920A-4BFE-9359-1C2A862FCAD0}" presName="linNode" presStyleCnt="0"/>
      <dgm:spPr/>
    </dgm:pt>
    <dgm:pt modelId="{02CC2D3C-D45C-4CCC-8D99-BF8846140973}" type="pres">
      <dgm:prSet presAssocID="{85955A19-920A-4BFE-9359-1C2A862FCAD0}" presName="parentShp" presStyleLbl="node1" presStyleIdx="0" presStyleCnt="3">
        <dgm:presLayoutVars>
          <dgm:bulletEnabled val="1"/>
        </dgm:presLayoutVars>
      </dgm:prSet>
      <dgm:spPr/>
      <dgm:t>
        <a:bodyPr/>
        <a:lstStyle/>
        <a:p>
          <a:endParaRPr lang="en-US"/>
        </a:p>
      </dgm:t>
    </dgm:pt>
    <dgm:pt modelId="{DD69A46F-A6B6-4902-A3F9-B97F106E4C53}" type="pres">
      <dgm:prSet presAssocID="{85955A19-920A-4BFE-9359-1C2A862FCAD0}" presName="childShp" presStyleLbl="bgAccFollowNode1" presStyleIdx="0" presStyleCnt="3">
        <dgm:presLayoutVars>
          <dgm:bulletEnabled val="1"/>
        </dgm:presLayoutVars>
      </dgm:prSet>
      <dgm:spPr/>
      <dgm:t>
        <a:bodyPr/>
        <a:lstStyle/>
        <a:p>
          <a:endParaRPr lang="en-US"/>
        </a:p>
      </dgm:t>
    </dgm:pt>
    <dgm:pt modelId="{C6A7EEE3-A482-4A9D-AD4B-099E1C4B62FF}" type="pres">
      <dgm:prSet presAssocID="{6F5E0D9D-996D-45BC-867C-5577F25BB177}" presName="spacing" presStyleCnt="0"/>
      <dgm:spPr/>
    </dgm:pt>
    <dgm:pt modelId="{178069B0-8B56-4569-BA84-2B920C5BDDFD}" type="pres">
      <dgm:prSet presAssocID="{E93D4B9C-D9BE-4BA9-95DF-02C1B9DD0E31}" presName="linNode" presStyleCnt="0"/>
      <dgm:spPr/>
    </dgm:pt>
    <dgm:pt modelId="{AD3549F1-4EA5-4E49-90D5-AC9A892D6D13}" type="pres">
      <dgm:prSet presAssocID="{E93D4B9C-D9BE-4BA9-95DF-02C1B9DD0E31}" presName="parentShp" presStyleLbl="node1" presStyleIdx="1" presStyleCnt="3">
        <dgm:presLayoutVars>
          <dgm:bulletEnabled val="1"/>
        </dgm:presLayoutVars>
      </dgm:prSet>
      <dgm:spPr/>
      <dgm:t>
        <a:bodyPr/>
        <a:lstStyle/>
        <a:p>
          <a:endParaRPr lang="en-US"/>
        </a:p>
      </dgm:t>
    </dgm:pt>
    <dgm:pt modelId="{3DDFA223-B5B3-487E-92BC-2285809576C6}" type="pres">
      <dgm:prSet presAssocID="{E93D4B9C-D9BE-4BA9-95DF-02C1B9DD0E31}" presName="childShp" presStyleLbl="bgAccFollowNode1" presStyleIdx="1" presStyleCnt="3">
        <dgm:presLayoutVars>
          <dgm:bulletEnabled val="1"/>
        </dgm:presLayoutVars>
      </dgm:prSet>
      <dgm:spPr/>
      <dgm:t>
        <a:bodyPr/>
        <a:lstStyle/>
        <a:p>
          <a:endParaRPr lang="en-US"/>
        </a:p>
      </dgm:t>
    </dgm:pt>
    <dgm:pt modelId="{0EB65B97-7D66-4F59-93DE-749DDD76F228}" type="pres">
      <dgm:prSet presAssocID="{AD3A52B8-D2A2-4BEB-B30B-36ED0B1077C0}" presName="spacing" presStyleCnt="0"/>
      <dgm:spPr/>
    </dgm:pt>
    <dgm:pt modelId="{4321474C-D156-480D-8783-F95DC067C179}" type="pres">
      <dgm:prSet presAssocID="{01B8E092-814F-4C32-B2F9-E7D27483CF64}" presName="linNode" presStyleCnt="0"/>
      <dgm:spPr/>
    </dgm:pt>
    <dgm:pt modelId="{C61A7B61-9095-4336-8F6D-594305B2F8D2}" type="pres">
      <dgm:prSet presAssocID="{01B8E092-814F-4C32-B2F9-E7D27483CF64}" presName="parentShp" presStyleLbl="node1" presStyleIdx="2" presStyleCnt="3">
        <dgm:presLayoutVars>
          <dgm:bulletEnabled val="1"/>
        </dgm:presLayoutVars>
      </dgm:prSet>
      <dgm:spPr/>
      <dgm:t>
        <a:bodyPr/>
        <a:lstStyle/>
        <a:p>
          <a:endParaRPr lang="en-US"/>
        </a:p>
      </dgm:t>
    </dgm:pt>
    <dgm:pt modelId="{BD8D7097-6AFD-4CE9-805D-C63B151B94E2}" type="pres">
      <dgm:prSet presAssocID="{01B8E092-814F-4C32-B2F9-E7D27483CF64}" presName="childShp" presStyleLbl="bgAccFollowNode1" presStyleIdx="2" presStyleCnt="3">
        <dgm:presLayoutVars>
          <dgm:bulletEnabled val="1"/>
        </dgm:presLayoutVars>
      </dgm:prSet>
      <dgm:spPr/>
      <dgm:t>
        <a:bodyPr/>
        <a:lstStyle/>
        <a:p>
          <a:endParaRPr lang="en-US"/>
        </a:p>
      </dgm:t>
    </dgm:pt>
  </dgm:ptLst>
  <dgm:cxnLst>
    <dgm:cxn modelId="{8AC7A34B-88D3-4D4A-941B-6464A3C5FA8F}" type="presOf" srcId="{EC80FDB2-68B1-40C7-9497-817A3164B5E1}" destId="{BD8D7097-6AFD-4CE9-805D-C63B151B94E2}" srcOrd="0" destOrd="3" presId="urn:microsoft.com/office/officeart/2005/8/layout/vList6"/>
    <dgm:cxn modelId="{8CF622CF-B436-4004-930B-E23325DA743A}" srcId="{85955A19-920A-4BFE-9359-1C2A862FCAD0}" destId="{5846D7CD-670A-46F4-9F49-A5292FC7DE0F}" srcOrd="2" destOrd="0" parTransId="{9C04B61C-DA43-462D-AA0A-85A0FF8B6E7B}" sibTransId="{9DA8BC4A-2534-446B-AAE2-2C1759D4CFBA}"/>
    <dgm:cxn modelId="{AA48318E-6347-43C7-8568-9250BAF8518A}" type="presOf" srcId="{3E0184E1-3664-470E-AF6A-7D2238EDBD0F}" destId="{3DDFA223-B5B3-487E-92BC-2285809576C6}" srcOrd="0" destOrd="2" presId="urn:microsoft.com/office/officeart/2005/8/layout/vList6"/>
    <dgm:cxn modelId="{96477E36-612E-4BBD-87AC-7AA6F58669F6}" srcId="{E93D4B9C-D9BE-4BA9-95DF-02C1B9DD0E31}" destId="{1E3C6508-8F99-4B33-ADDF-341B51642E35}" srcOrd="1" destOrd="0" parTransId="{A41940DB-E885-4BF8-8CEB-BF0E923599AA}" sibTransId="{B71A5D68-3DE6-4ADB-BA25-0A1FA24C8C45}"/>
    <dgm:cxn modelId="{EA560425-6EEF-4EA0-9EB7-425F47774877}" srcId="{2FBC25C7-FBAA-4196-865F-D487F675339E}" destId="{01B8E092-814F-4C32-B2F9-E7D27483CF64}" srcOrd="2" destOrd="0" parTransId="{22F173C6-D17A-4F47-8A93-176B129C8252}" sibTransId="{9CE0C1ED-6A13-44CE-957B-F7C25631ECC8}"/>
    <dgm:cxn modelId="{A29ECCDF-CE82-4E5D-ACAA-82CC9FFA4502}" type="presOf" srcId="{EE025830-91CF-4B20-998B-C926ECFD03FF}" destId="{BD8D7097-6AFD-4CE9-805D-C63B151B94E2}" srcOrd="0" destOrd="1" presId="urn:microsoft.com/office/officeart/2005/8/layout/vList6"/>
    <dgm:cxn modelId="{C256A0A5-348D-4D7E-8DDD-82BDC6BCC84B}" srcId="{01B8E092-814F-4C32-B2F9-E7D27483CF64}" destId="{F035ABF7-407B-4377-847A-CFA5BB70F549}" srcOrd="0" destOrd="0" parTransId="{B1C2BF88-17D5-4314-9570-988CD73CB0F4}" sibTransId="{55D64328-E033-4A68-A5C1-D426B1053D4D}"/>
    <dgm:cxn modelId="{8050B607-8ECE-474C-A455-BCFCEBA3C1ED}" srcId="{01B8E092-814F-4C32-B2F9-E7D27483CF64}" destId="{EE025830-91CF-4B20-998B-C926ECFD03FF}" srcOrd="1" destOrd="0" parTransId="{56D623F6-FB2B-477E-8D99-23F53D681BB9}" sibTransId="{223E288C-A1E8-4580-942B-6383C6DBD3AD}"/>
    <dgm:cxn modelId="{10BFC097-9B38-48A7-8225-504ECA86F67E}" srcId="{2FBC25C7-FBAA-4196-865F-D487F675339E}" destId="{85955A19-920A-4BFE-9359-1C2A862FCAD0}" srcOrd="0" destOrd="0" parTransId="{8432C005-8EB8-47CF-A05A-949FE4BFD674}" sibTransId="{6F5E0D9D-996D-45BC-867C-5577F25BB177}"/>
    <dgm:cxn modelId="{88EE47D3-3CC5-4840-AE5B-F33862481324}" type="presOf" srcId="{1E3C6508-8F99-4B33-ADDF-341B51642E35}" destId="{3DDFA223-B5B3-487E-92BC-2285809576C6}" srcOrd="0" destOrd="1" presId="urn:microsoft.com/office/officeart/2005/8/layout/vList6"/>
    <dgm:cxn modelId="{31C768A8-345F-4BD4-95F1-FEAC31EE1FA3}" type="presOf" srcId="{A84466B2-2C97-4066-9379-A88606A9948F}" destId="{3DDFA223-B5B3-487E-92BC-2285809576C6}" srcOrd="0" destOrd="3" presId="urn:microsoft.com/office/officeart/2005/8/layout/vList6"/>
    <dgm:cxn modelId="{787A72A2-11A6-4FF9-A48E-76781FFACD2A}" type="presOf" srcId="{85955A19-920A-4BFE-9359-1C2A862FCAD0}" destId="{02CC2D3C-D45C-4CCC-8D99-BF8846140973}" srcOrd="0" destOrd="0" presId="urn:microsoft.com/office/officeart/2005/8/layout/vList6"/>
    <dgm:cxn modelId="{756B4F2B-5BA0-4537-A63A-D1751FE4BFB5}" type="presOf" srcId="{80B3D2E2-7425-45A4-B693-709CD9C9E3CD}" destId="{BD8D7097-6AFD-4CE9-805D-C63B151B94E2}" srcOrd="0" destOrd="2" presId="urn:microsoft.com/office/officeart/2005/8/layout/vList6"/>
    <dgm:cxn modelId="{0CAD08AF-A219-421F-8011-3D6A86146724}" srcId="{E93D4B9C-D9BE-4BA9-95DF-02C1B9DD0E31}" destId="{80743B2A-A431-4626-B857-AE9656329AFF}" srcOrd="0" destOrd="0" parTransId="{28592CD8-8F81-415A-A39F-8248926F03C3}" sibTransId="{FD50B59D-90F8-43E1-8E9C-E71843402B01}"/>
    <dgm:cxn modelId="{7D9BE1D1-9FB6-42AD-9396-921A3661DE58}" srcId="{01B8E092-814F-4C32-B2F9-E7D27483CF64}" destId="{EC80FDB2-68B1-40C7-9497-817A3164B5E1}" srcOrd="3" destOrd="0" parTransId="{E610BA3F-DE6B-4CBD-A04F-F44D476AE3C4}" sibTransId="{5F02CC31-9A2A-45AC-B4B4-B61C2B7A82D5}"/>
    <dgm:cxn modelId="{8182EE18-5156-4B12-9493-D26F8E7278D5}" type="presOf" srcId="{E93D4B9C-D9BE-4BA9-95DF-02C1B9DD0E31}" destId="{AD3549F1-4EA5-4E49-90D5-AC9A892D6D13}" srcOrd="0" destOrd="0" presId="urn:microsoft.com/office/officeart/2005/8/layout/vList6"/>
    <dgm:cxn modelId="{8942BEA4-EDFB-426A-8700-976068B64B76}" type="presOf" srcId="{F035ABF7-407B-4377-847A-CFA5BB70F549}" destId="{BD8D7097-6AFD-4CE9-805D-C63B151B94E2}" srcOrd="0" destOrd="0" presId="urn:microsoft.com/office/officeart/2005/8/layout/vList6"/>
    <dgm:cxn modelId="{2B86BF2F-D022-4481-A7E4-21E0190AAF7A}" srcId="{85955A19-920A-4BFE-9359-1C2A862FCAD0}" destId="{0685539C-AE62-48B2-AE3C-3A61B38E9F26}" srcOrd="0" destOrd="0" parTransId="{836AF8EB-7B0C-49C7-ABC5-72A34BE3011D}" sibTransId="{9838A4CA-B675-4732-8EE3-BE06A35D34FE}"/>
    <dgm:cxn modelId="{9A8A7C37-CA43-4398-BEA7-9213D2D82B40}" srcId="{01B8E092-814F-4C32-B2F9-E7D27483CF64}" destId="{80B3D2E2-7425-45A4-B693-709CD9C9E3CD}" srcOrd="2" destOrd="0" parTransId="{58C30DDB-456B-48D4-BEA9-C671B377938C}" sibTransId="{06A01FD3-8707-45AB-AADF-7AA7557553EB}"/>
    <dgm:cxn modelId="{F718413E-526F-4161-9CC9-3EDAC00245B1}" srcId="{85955A19-920A-4BFE-9359-1C2A862FCAD0}" destId="{C5B5695F-D096-4F53-A89E-FB813F024281}" srcOrd="1" destOrd="0" parTransId="{5BF23D0D-FA02-47A3-9CE8-D6968CF9536E}" sibTransId="{594AFA5D-6D43-46D6-874E-BB185072DF1F}"/>
    <dgm:cxn modelId="{B98191D2-08AC-44CC-8B46-4808AA8E5259}" srcId="{E93D4B9C-D9BE-4BA9-95DF-02C1B9DD0E31}" destId="{A84466B2-2C97-4066-9379-A88606A9948F}" srcOrd="3" destOrd="0" parTransId="{A7D18B22-2823-45F8-B99F-C149DD041831}" sibTransId="{9A0B5DA0-198B-4CED-ACEB-30B2AE77E422}"/>
    <dgm:cxn modelId="{DCF95C4F-1E33-4F15-83BE-CEBC24F56CFC}" type="presOf" srcId="{C5B5695F-D096-4F53-A89E-FB813F024281}" destId="{DD69A46F-A6B6-4902-A3F9-B97F106E4C53}" srcOrd="0" destOrd="1" presId="urn:microsoft.com/office/officeart/2005/8/layout/vList6"/>
    <dgm:cxn modelId="{42C32674-B932-44DA-BAD8-B354698973EA}" type="presOf" srcId="{2FBC25C7-FBAA-4196-865F-D487F675339E}" destId="{5D5784CC-C9A8-4D5A-BE53-1BF1533B182D}" srcOrd="0" destOrd="0" presId="urn:microsoft.com/office/officeart/2005/8/layout/vList6"/>
    <dgm:cxn modelId="{27160F1F-7AA5-4D4F-8128-3B2ED37E54D5}" srcId="{E93D4B9C-D9BE-4BA9-95DF-02C1B9DD0E31}" destId="{3E0184E1-3664-470E-AF6A-7D2238EDBD0F}" srcOrd="2" destOrd="0" parTransId="{AAC598C6-1B2E-4608-806D-6BAFA64197A9}" sibTransId="{BAE14059-3C79-4E0E-87DE-11CD433EF66C}"/>
    <dgm:cxn modelId="{3C96F1B6-C058-4F6E-93C8-52C5D5DBD38C}" type="presOf" srcId="{5846D7CD-670A-46F4-9F49-A5292FC7DE0F}" destId="{DD69A46F-A6B6-4902-A3F9-B97F106E4C53}" srcOrd="0" destOrd="2" presId="urn:microsoft.com/office/officeart/2005/8/layout/vList6"/>
    <dgm:cxn modelId="{CB484D95-38E9-40EF-9BEE-20B16CB4C8AD}" type="presOf" srcId="{0685539C-AE62-48B2-AE3C-3A61B38E9F26}" destId="{DD69A46F-A6B6-4902-A3F9-B97F106E4C53}" srcOrd="0" destOrd="0" presId="urn:microsoft.com/office/officeart/2005/8/layout/vList6"/>
    <dgm:cxn modelId="{C8042596-AF1B-42DE-8810-B8D4C8612902}" type="presOf" srcId="{80743B2A-A431-4626-B857-AE9656329AFF}" destId="{3DDFA223-B5B3-487E-92BC-2285809576C6}" srcOrd="0" destOrd="0" presId="urn:microsoft.com/office/officeart/2005/8/layout/vList6"/>
    <dgm:cxn modelId="{76FF2F92-778F-4823-987B-AE8320E42C8A}" srcId="{2FBC25C7-FBAA-4196-865F-D487F675339E}" destId="{E93D4B9C-D9BE-4BA9-95DF-02C1B9DD0E31}" srcOrd="1" destOrd="0" parTransId="{1DF96D72-5E8E-4C39-BF54-09E0748D8FBC}" sibTransId="{AD3A52B8-D2A2-4BEB-B30B-36ED0B1077C0}"/>
    <dgm:cxn modelId="{E7BD617C-2166-446F-9265-758694594047}" type="presOf" srcId="{01B8E092-814F-4C32-B2F9-E7D27483CF64}" destId="{C61A7B61-9095-4336-8F6D-594305B2F8D2}" srcOrd="0" destOrd="0" presId="urn:microsoft.com/office/officeart/2005/8/layout/vList6"/>
    <dgm:cxn modelId="{31FB0D76-DEC5-4893-81DB-EA69FA73DDE9}" type="presParOf" srcId="{5D5784CC-C9A8-4D5A-BE53-1BF1533B182D}" destId="{8F306957-447F-4E8C-8981-CA0CFE18D601}" srcOrd="0" destOrd="0" presId="urn:microsoft.com/office/officeart/2005/8/layout/vList6"/>
    <dgm:cxn modelId="{F62B6B11-233C-4CFB-8501-8506525CCA93}" type="presParOf" srcId="{8F306957-447F-4E8C-8981-CA0CFE18D601}" destId="{02CC2D3C-D45C-4CCC-8D99-BF8846140973}" srcOrd="0" destOrd="0" presId="urn:microsoft.com/office/officeart/2005/8/layout/vList6"/>
    <dgm:cxn modelId="{01E81406-CF04-4DE9-86A1-1BB523C971EA}" type="presParOf" srcId="{8F306957-447F-4E8C-8981-CA0CFE18D601}" destId="{DD69A46F-A6B6-4902-A3F9-B97F106E4C53}" srcOrd="1" destOrd="0" presId="urn:microsoft.com/office/officeart/2005/8/layout/vList6"/>
    <dgm:cxn modelId="{193DD04A-EAC7-4D8E-813D-02173EFFD9F1}" type="presParOf" srcId="{5D5784CC-C9A8-4D5A-BE53-1BF1533B182D}" destId="{C6A7EEE3-A482-4A9D-AD4B-099E1C4B62FF}" srcOrd="1" destOrd="0" presId="urn:microsoft.com/office/officeart/2005/8/layout/vList6"/>
    <dgm:cxn modelId="{4038DA2D-0EA2-4A5B-98BF-03894879DA25}" type="presParOf" srcId="{5D5784CC-C9A8-4D5A-BE53-1BF1533B182D}" destId="{178069B0-8B56-4569-BA84-2B920C5BDDFD}" srcOrd="2" destOrd="0" presId="urn:microsoft.com/office/officeart/2005/8/layout/vList6"/>
    <dgm:cxn modelId="{3864180D-6921-4297-ABD6-2DBB620E2EE6}" type="presParOf" srcId="{178069B0-8B56-4569-BA84-2B920C5BDDFD}" destId="{AD3549F1-4EA5-4E49-90D5-AC9A892D6D13}" srcOrd="0" destOrd="0" presId="urn:microsoft.com/office/officeart/2005/8/layout/vList6"/>
    <dgm:cxn modelId="{92805BEC-7337-44D4-A98A-0530DC44D6B4}" type="presParOf" srcId="{178069B0-8B56-4569-BA84-2B920C5BDDFD}" destId="{3DDFA223-B5B3-487E-92BC-2285809576C6}" srcOrd="1" destOrd="0" presId="urn:microsoft.com/office/officeart/2005/8/layout/vList6"/>
    <dgm:cxn modelId="{BDE7A682-D688-41F3-BFC8-5823A04FF46B}" type="presParOf" srcId="{5D5784CC-C9A8-4D5A-BE53-1BF1533B182D}" destId="{0EB65B97-7D66-4F59-93DE-749DDD76F228}" srcOrd="3" destOrd="0" presId="urn:microsoft.com/office/officeart/2005/8/layout/vList6"/>
    <dgm:cxn modelId="{0B893555-E93A-4DBA-AD4D-D664390AD4AF}" type="presParOf" srcId="{5D5784CC-C9A8-4D5A-BE53-1BF1533B182D}" destId="{4321474C-D156-480D-8783-F95DC067C179}" srcOrd="4" destOrd="0" presId="urn:microsoft.com/office/officeart/2005/8/layout/vList6"/>
    <dgm:cxn modelId="{A680FD27-A12B-4F91-9024-F910EF932A92}" type="presParOf" srcId="{4321474C-D156-480D-8783-F95DC067C179}" destId="{C61A7B61-9095-4336-8F6D-594305B2F8D2}" srcOrd="0" destOrd="0" presId="urn:microsoft.com/office/officeart/2005/8/layout/vList6"/>
    <dgm:cxn modelId="{BD131E7E-96CB-4756-ABCD-4ECA07BAAD80}" type="presParOf" srcId="{4321474C-D156-480D-8783-F95DC067C179}" destId="{BD8D7097-6AFD-4CE9-805D-C63B151B94E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522BD-1786-470C-BA3D-D7637CC1B54C}">
      <dsp:nvSpPr>
        <dsp:cNvPr id="0" name=""/>
        <dsp:cNvSpPr/>
      </dsp:nvSpPr>
      <dsp:spPr>
        <a:xfrm>
          <a:off x="-6386895" y="-977656"/>
          <a:ext cx="7607966" cy="7607966"/>
        </a:xfrm>
        <a:prstGeom prst="blockArc">
          <a:avLst>
            <a:gd name="adj1" fmla="val 18900000"/>
            <a:gd name="adj2" fmla="val 2700000"/>
            <a:gd name="adj3" fmla="val 28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5EAFD7-28D9-48EE-94E1-26D250D2CD7F}">
      <dsp:nvSpPr>
        <dsp:cNvPr id="0" name=""/>
        <dsp:cNvSpPr/>
      </dsp:nvSpPr>
      <dsp:spPr>
        <a:xfrm>
          <a:off x="396533" y="256969"/>
          <a:ext cx="9922376" cy="51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760"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A fully managed, </a:t>
          </a:r>
          <a:r>
            <a:rPr lang="en-US" sz="1500" kern="1200" dirty="0" smtClean="0"/>
            <a:t>cloud </a:t>
          </a:r>
          <a:r>
            <a:rPr lang="en-US" sz="1500" kern="1200" dirty="0" smtClean="0"/>
            <a:t>based, </a:t>
          </a:r>
          <a:r>
            <a:rPr lang="en-US" sz="1500" kern="1200" dirty="0" smtClean="0"/>
            <a:t>server-less, and smart irrigation system</a:t>
          </a:r>
          <a:endParaRPr lang="en-US" sz="1500" kern="1200" dirty="0"/>
        </a:p>
      </dsp:txBody>
      <dsp:txXfrm>
        <a:off x="396533" y="256969"/>
        <a:ext cx="9922376" cy="513713"/>
      </dsp:txXfrm>
    </dsp:sp>
    <dsp:sp modelId="{146F9E65-A583-45C7-9D71-BCF10F592D2B}">
      <dsp:nvSpPr>
        <dsp:cNvPr id="0" name=""/>
        <dsp:cNvSpPr/>
      </dsp:nvSpPr>
      <dsp:spPr>
        <a:xfrm>
          <a:off x="75462" y="192755"/>
          <a:ext cx="642141" cy="64214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54BFB8-F1E3-43BA-88BB-95E4C0DF98C0}">
      <dsp:nvSpPr>
        <dsp:cNvPr id="0" name=""/>
        <dsp:cNvSpPr/>
      </dsp:nvSpPr>
      <dsp:spPr>
        <a:xfrm>
          <a:off x="861747" y="1027991"/>
          <a:ext cx="9457162" cy="51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760"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In its current avatar, it has soil moisture, temperature, humidity and rain sensors that send in a continuous data feed into Azure cloud through a Raspberry Pi 3</a:t>
          </a:r>
          <a:endParaRPr lang="en-US" sz="1500" kern="1200" dirty="0"/>
        </a:p>
      </dsp:txBody>
      <dsp:txXfrm>
        <a:off x="861747" y="1027991"/>
        <a:ext cx="9457162" cy="513713"/>
      </dsp:txXfrm>
    </dsp:sp>
    <dsp:sp modelId="{A76DDF40-6DD2-46A8-8292-2C86AD1E84BC}">
      <dsp:nvSpPr>
        <dsp:cNvPr id="0" name=""/>
        <dsp:cNvSpPr/>
      </dsp:nvSpPr>
      <dsp:spPr>
        <a:xfrm>
          <a:off x="540676" y="963777"/>
          <a:ext cx="642141" cy="64214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21209C-6FA9-49A2-B730-BEF7F6E6FED1}">
      <dsp:nvSpPr>
        <dsp:cNvPr id="0" name=""/>
        <dsp:cNvSpPr/>
      </dsp:nvSpPr>
      <dsp:spPr>
        <a:xfrm>
          <a:off x="1116681" y="1798448"/>
          <a:ext cx="9202228" cy="51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760"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At the receiving end in the cloud, Azure IoT Hub receives the data from Raspberry Pi 3</a:t>
          </a:r>
          <a:endParaRPr lang="en-US" sz="1500" kern="1200" dirty="0"/>
        </a:p>
      </dsp:txBody>
      <dsp:txXfrm>
        <a:off x="1116681" y="1798448"/>
        <a:ext cx="9202228" cy="513713"/>
      </dsp:txXfrm>
    </dsp:sp>
    <dsp:sp modelId="{BEBB71A7-3DEF-4F1C-9710-A1CE030ECB9A}">
      <dsp:nvSpPr>
        <dsp:cNvPr id="0" name=""/>
        <dsp:cNvSpPr/>
      </dsp:nvSpPr>
      <dsp:spPr>
        <a:xfrm>
          <a:off x="795611" y="1734234"/>
          <a:ext cx="642141" cy="64214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29C261-559A-4093-A80B-63CB31125776}">
      <dsp:nvSpPr>
        <dsp:cNvPr id="0" name=""/>
        <dsp:cNvSpPr/>
      </dsp:nvSpPr>
      <dsp:spPr>
        <a:xfrm>
          <a:off x="1198080" y="2569470"/>
          <a:ext cx="9120830" cy="51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760"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The data is then propagated to Azure Stream Analytics to be handled</a:t>
          </a:r>
          <a:endParaRPr lang="en-US" sz="1500" kern="1200" dirty="0"/>
        </a:p>
      </dsp:txBody>
      <dsp:txXfrm>
        <a:off x="1198080" y="2569470"/>
        <a:ext cx="9120830" cy="513713"/>
      </dsp:txXfrm>
    </dsp:sp>
    <dsp:sp modelId="{5BAFF0AC-21F7-40B7-8C94-7B73B8D927DB}">
      <dsp:nvSpPr>
        <dsp:cNvPr id="0" name=""/>
        <dsp:cNvSpPr/>
      </dsp:nvSpPr>
      <dsp:spPr>
        <a:xfrm>
          <a:off x="877009" y="2505256"/>
          <a:ext cx="642141" cy="64214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E615C2-0FF5-4D28-81CD-ADB232241530}">
      <dsp:nvSpPr>
        <dsp:cNvPr id="0" name=""/>
        <dsp:cNvSpPr/>
      </dsp:nvSpPr>
      <dsp:spPr>
        <a:xfrm>
          <a:off x="1116681" y="3340492"/>
          <a:ext cx="9202228" cy="51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760"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The temperature and humidity data is then fed to Azure Machine Learning to determine the probability of rain. The ML model uses 2-stage logistics regression to perform rain predictions</a:t>
          </a:r>
          <a:endParaRPr lang="en-US" sz="1500" kern="1200" dirty="0"/>
        </a:p>
      </dsp:txBody>
      <dsp:txXfrm>
        <a:off x="1116681" y="3340492"/>
        <a:ext cx="9202228" cy="513713"/>
      </dsp:txXfrm>
    </dsp:sp>
    <dsp:sp modelId="{9E83EC91-3936-468D-8D27-346F1C786AFB}">
      <dsp:nvSpPr>
        <dsp:cNvPr id="0" name=""/>
        <dsp:cNvSpPr/>
      </dsp:nvSpPr>
      <dsp:spPr>
        <a:xfrm>
          <a:off x="795611" y="3276278"/>
          <a:ext cx="642141" cy="64214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B33736-6FD1-4949-8DBD-FFDE87173007}">
      <dsp:nvSpPr>
        <dsp:cNvPr id="0" name=""/>
        <dsp:cNvSpPr/>
      </dsp:nvSpPr>
      <dsp:spPr>
        <a:xfrm>
          <a:off x="861747" y="4110949"/>
          <a:ext cx="9457162" cy="51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760"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Depending on the sensor data and predicted values, Azure IoT Hub, Azure Event Hub and Azure Functions are used to control water pumps and drainage valves attached to the Raspberry Pi</a:t>
          </a:r>
          <a:endParaRPr lang="en-US" sz="1500" kern="1200" dirty="0"/>
        </a:p>
      </dsp:txBody>
      <dsp:txXfrm>
        <a:off x="861747" y="4110949"/>
        <a:ext cx="9457162" cy="513713"/>
      </dsp:txXfrm>
    </dsp:sp>
    <dsp:sp modelId="{AC98DBC3-1420-44F2-A7C3-52D3994773AA}">
      <dsp:nvSpPr>
        <dsp:cNvPr id="0" name=""/>
        <dsp:cNvSpPr/>
      </dsp:nvSpPr>
      <dsp:spPr>
        <a:xfrm>
          <a:off x="540676" y="4046734"/>
          <a:ext cx="642141" cy="64214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41CA86-BA38-48D3-AEAC-A76598572E5D}">
      <dsp:nvSpPr>
        <dsp:cNvPr id="0" name=""/>
        <dsp:cNvSpPr/>
      </dsp:nvSpPr>
      <dsp:spPr>
        <a:xfrm>
          <a:off x="396533" y="4881971"/>
          <a:ext cx="9922376" cy="51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760"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The factual data along with the prediction is stored for long time use in Azure SQL database and also displayed on a Power BI dashboard</a:t>
          </a:r>
          <a:endParaRPr lang="en-US" sz="1500" kern="1200" dirty="0"/>
        </a:p>
      </dsp:txBody>
      <dsp:txXfrm>
        <a:off x="396533" y="4881971"/>
        <a:ext cx="9922376" cy="513713"/>
      </dsp:txXfrm>
    </dsp:sp>
    <dsp:sp modelId="{B8B84B8D-1A59-42C2-AA6B-1E2523C50475}">
      <dsp:nvSpPr>
        <dsp:cNvPr id="0" name=""/>
        <dsp:cNvSpPr/>
      </dsp:nvSpPr>
      <dsp:spPr>
        <a:xfrm>
          <a:off x="75462" y="4817757"/>
          <a:ext cx="642141" cy="64214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BBC7C-9FC4-4CF3-ADA2-94AAD7845BF8}">
      <dsp:nvSpPr>
        <dsp:cNvPr id="0" name=""/>
        <dsp:cNvSpPr/>
      </dsp:nvSpPr>
      <dsp:spPr>
        <a:xfrm>
          <a:off x="9234" y="376701"/>
          <a:ext cx="2760215" cy="16561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Soil moisture, temperature, humidity and rain sensors continuously monitor the environment and interact with Azure based cloud services through a Raspberry Pi 3</a:t>
          </a:r>
          <a:endParaRPr lang="en-US" sz="1500" kern="1200" dirty="0"/>
        </a:p>
      </dsp:txBody>
      <dsp:txXfrm>
        <a:off x="57740" y="425207"/>
        <a:ext cx="2663203" cy="1559117"/>
      </dsp:txXfrm>
    </dsp:sp>
    <dsp:sp modelId="{27980225-44D2-4762-928D-1BE526342B1E}">
      <dsp:nvSpPr>
        <dsp:cNvPr id="0" name=""/>
        <dsp:cNvSpPr/>
      </dsp:nvSpPr>
      <dsp:spPr>
        <a:xfrm>
          <a:off x="3012349" y="862499"/>
          <a:ext cx="585165" cy="684533"/>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012349" y="999406"/>
        <a:ext cx="409616" cy="410719"/>
      </dsp:txXfrm>
    </dsp:sp>
    <dsp:sp modelId="{E106E4FF-885C-457F-9555-EF8EF9B01C0C}">
      <dsp:nvSpPr>
        <dsp:cNvPr id="0" name=""/>
        <dsp:cNvSpPr/>
      </dsp:nvSpPr>
      <dsp:spPr>
        <a:xfrm>
          <a:off x="3873536" y="376701"/>
          <a:ext cx="2760215" cy="16561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If the system detects the soil moisture has dropped below the threshold values, it would check the rain predictions to see if there is a chance of rain</a:t>
          </a:r>
          <a:endParaRPr lang="en-US" sz="1500" kern="1200" dirty="0"/>
        </a:p>
      </dsp:txBody>
      <dsp:txXfrm>
        <a:off x="3922042" y="425207"/>
        <a:ext cx="2663203" cy="1559117"/>
      </dsp:txXfrm>
    </dsp:sp>
    <dsp:sp modelId="{1377F1E3-823C-431F-87F8-C3E341C2D5FF}">
      <dsp:nvSpPr>
        <dsp:cNvPr id="0" name=""/>
        <dsp:cNvSpPr/>
      </dsp:nvSpPr>
      <dsp:spPr>
        <a:xfrm>
          <a:off x="6876650" y="862499"/>
          <a:ext cx="585165" cy="684533"/>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6876650" y="999406"/>
        <a:ext cx="409616" cy="410719"/>
      </dsp:txXfrm>
    </dsp:sp>
    <dsp:sp modelId="{FB23D1EC-2D61-4DAC-8655-F2FB2DEB2F75}">
      <dsp:nvSpPr>
        <dsp:cNvPr id="0" name=""/>
        <dsp:cNvSpPr/>
      </dsp:nvSpPr>
      <dsp:spPr>
        <a:xfrm>
          <a:off x="7737837" y="376701"/>
          <a:ext cx="2760215" cy="16561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If there is a good chance of rain, the system would wait for rain to replenish the optimal moisture content</a:t>
          </a:r>
          <a:endParaRPr lang="en-US" sz="1500" kern="1200" dirty="0"/>
        </a:p>
      </dsp:txBody>
      <dsp:txXfrm>
        <a:off x="7786343" y="425207"/>
        <a:ext cx="2663203" cy="1559117"/>
      </dsp:txXfrm>
    </dsp:sp>
    <dsp:sp modelId="{C979CCA1-DC3C-4132-B13D-DC68C4E28C1B}">
      <dsp:nvSpPr>
        <dsp:cNvPr id="0" name=""/>
        <dsp:cNvSpPr/>
      </dsp:nvSpPr>
      <dsp:spPr>
        <a:xfrm rot="5400000">
          <a:off x="8825362" y="2226045"/>
          <a:ext cx="585165" cy="684533"/>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8912586" y="2275729"/>
        <a:ext cx="410719" cy="409616"/>
      </dsp:txXfrm>
    </dsp:sp>
    <dsp:sp modelId="{DCFBBD95-B22D-48A2-B7B7-F8F5188524A1}">
      <dsp:nvSpPr>
        <dsp:cNvPr id="0" name=""/>
        <dsp:cNvSpPr/>
      </dsp:nvSpPr>
      <dsp:spPr>
        <a:xfrm>
          <a:off x="7737837" y="3136916"/>
          <a:ext cx="2760215" cy="16561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In case the chances of rain are not substantial, the system would start to pump in water into the irrigation mechanism to restore the moisture to optimal levels</a:t>
          </a:r>
          <a:endParaRPr lang="en-US" sz="1500" kern="1200" dirty="0"/>
        </a:p>
      </dsp:txBody>
      <dsp:txXfrm>
        <a:off x="7786343" y="3185422"/>
        <a:ext cx="2663203" cy="1559117"/>
      </dsp:txXfrm>
    </dsp:sp>
    <dsp:sp modelId="{8AA86714-E18A-4B57-BAAE-7A207365E794}">
      <dsp:nvSpPr>
        <dsp:cNvPr id="0" name=""/>
        <dsp:cNvSpPr/>
      </dsp:nvSpPr>
      <dsp:spPr>
        <a:xfrm rot="10800000">
          <a:off x="6909773" y="3622714"/>
          <a:ext cx="585165" cy="684533"/>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7085322" y="3759621"/>
        <a:ext cx="409616" cy="410719"/>
      </dsp:txXfrm>
    </dsp:sp>
    <dsp:sp modelId="{760D673B-EAAE-44D4-BC63-052C9443659F}">
      <dsp:nvSpPr>
        <dsp:cNvPr id="0" name=""/>
        <dsp:cNvSpPr/>
      </dsp:nvSpPr>
      <dsp:spPr>
        <a:xfrm>
          <a:off x="3873536" y="3136916"/>
          <a:ext cx="2760215" cy="16561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If it starts raining during the watering process, the system would stop pumping water into the fields</a:t>
          </a:r>
          <a:endParaRPr lang="en-US" sz="1500" kern="1200" dirty="0"/>
        </a:p>
      </dsp:txBody>
      <dsp:txXfrm>
        <a:off x="3922042" y="3185422"/>
        <a:ext cx="2663203" cy="1559117"/>
      </dsp:txXfrm>
    </dsp:sp>
    <dsp:sp modelId="{BB0C5348-B66C-4621-AA40-1ED7D88994B7}">
      <dsp:nvSpPr>
        <dsp:cNvPr id="0" name=""/>
        <dsp:cNvSpPr/>
      </dsp:nvSpPr>
      <dsp:spPr>
        <a:xfrm rot="10800000">
          <a:off x="3045471" y="3622714"/>
          <a:ext cx="585165" cy="684533"/>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3221020" y="3759621"/>
        <a:ext cx="409616" cy="410719"/>
      </dsp:txXfrm>
    </dsp:sp>
    <dsp:sp modelId="{8824EB3B-3E89-4F91-B9D2-D3D164BB5C6C}">
      <dsp:nvSpPr>
        <dsp:cNvPr id="0" name=""/>
        <dsp:cNvSpPr/>
      </dsp:nvSpPr>
      <dsp:spPr>
        <a:xfrm>
          <a:off x="9234" y="3136916"/>
          <a:ext cx="2760215" cy="165612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If the system detects sufficient moisture content and it starts raining, the drainage mechanisms would be triggered to drain out the excess water from the field</a:t>
          </a:r>
          <a:endParaRPr lang="en-US" sz="1500" kern="1200" dirty="0"/>
        </a:p>
      </dsp:txBody>
      <dsp:txXfrm>
        <a:off x="57740" y="3185422"/>
        <a:ext cx="2663203" cy="15591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9A46F-A6B6-4902-A3F9-B97F106E4C53}">
      <dsp:nvSpPr>
        <dsp:cNvPr id="0" name=""/>
        <dsp:cNvSpPr/>
      </dsp:nvSpPr>
      <dsp:spPr>
        <a:xfrm>
          <a:off x="3749040" y="0"/>
          <a:ext cx="5623560" cy="1444129"/>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Columbia River (conflict between Canada and the US)</a:t>
          </a:r>
          <a:endParaRPr lang="en-US" sz="1300" kern="1200" dirty="0"/>
        </a:p>
        <a:p>
          <a:pPr marL="114300" lvl="1" indent="-114300" algn="l" defTabSz="577850">
            <a:lnSpc>
              <a:spcPct val="90000"/>
            </a:lnSpc>
            <a:spcBef>
              <a:spcPct val="0"/>
            </a:spcBef>
            <a:spcAft>
              <a:spcPct val="15000"/>
            </a:spcAft>
            <a:buChar char="••"/>
          </a:pPr>
          <a:r>
            <a:rPr lang="en-US" sz="1300" kern="1200" dirty="0" smtClean="0"/>
            <a:t>Colorado River (conflict between Mexico and the US)</a:t>
          </a:r>
          <a:endParaRPr lang="en-US" sz="1300" kern="1200" dirty="0"/>
        </a:p>
        <a:p>
          <a:pPr marL="114300" lvl="1" indent="-114300" algn="l" defTabSz="577850">
            <a:lnSpc>
              <a:spcPct val="90000"/>
            </a:lnSpc>
            <a:spcBef>
              <a:spcPct val="0"/>
            </a:spcBef>
            <a:spcAft>
              <a:spcPct val="15000"/>
            </a:spcAft>
            <a:buChar char="••"/>
          </a:pPr>
          <a:r>
            <a:rPr lang="en-US" sz="1300" kern="1200" dirty="0" smtClean="0"/>
            <a:t>Senepas River (conflict between Ecuador and Peru)</a:t>
          </a:r>
        </a:p>
      </dsp:txBody>
      <dsp:txXfrm>
        <a:off x="3749040" y="180516"/>
        <a:ext cx="5082012" cy="1083097"/>
      </dsp:txXfrm>
    </dsp:sp>
    <dsp:sp modelId="{02CC2D3C-D45C-4CCC-8D99-BF8846140973}">
      <dsp:nvSpPr>
        <dsp:cNvPr id="0" name=""/>
        <dsp:cNvSpPr/>
      </dsp:nvSpPr>
      <dsp:spPr>
        <a:xfrm>
          <a:off x="0" y="0"/>
          <a:ext cx="3749040" cy="1444129"/>
        </a:xfrm>
        <a:prstGeom prst="round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790" tIns="112395" rIns="224790" bIns="112395" numCol="1" spcCol="1270" anchor="ctr" anchorCtr="0">
          <a:noAutofit/>
        </a:bodyPr>
        <a:lstStyle/>
        <a:p>
          <a:pPr lvl="0" algn="ctr" defTabSz="2622550">
            <a:lnSpc>
              <a:spcPct val="90000"/>
            </a:lnSpc>
            <a:spcBef>
              <a:spcPct val="0"/>
            </a:spcBef>
            <a:spcAft>
              <a:spcPct val="35000"/>
            </a:spcAft>
          </a:pPr>
          <a:r>
            <a:rPr lang="en-US" sz="5900" kern="1200" dirty="0" smtClean="0"/>
            <a:t>Americas</a:t>
          </a:r>
          <a:endParaRPr lang="en-US" sz="5900" kern="1200" dirty="0"/>
        </a:p>
      </dsp:txBody>
      <dsp:txXfrm>
        <a:off x="70497" y="70497"/>
        <a:ext cx="3608046" cy="1303135"/>
      </dsp:txXfrm>
    </dsp:sp>
    <dsp:sp modelId="{3DDFA223-B5B3-487E-92BC-2285809576C6}">
      <dsp:nvSpPr>
        <dsp:cNvPr id="0" name=""/>
        <dsp:cNvSpPr/>
      </dsp:nvSpPr>
      <dsp:spPr>
        <a:xfrm>
          <a:off x="3749040" y="1588541"/>
          <a:ext cx="5623560" cy="1444129"/>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Senegal River (conflict between Mauritania and Senegal)</a:t>
          </a:r>
          <a:endParaRPr lang="en-US" sz="1300" kern="1200" dirty="0"/>
        </a:p>
        <a:p>
          <a:pPr marL="114300" lvl="1" indent="-114300" algn="l" defTabSz="577850">
            <a:lnSpc>
              <a:spcPct val="90000"/>
            </a:lnSpc>
            <a:spcBef>
              <a:spcPct val="0"/>
            </a:spcBef>
            <a:spcAft>
              <a:spcPct val="15000"/>
            </a:spcAft>
            <a:buChar char="••"/>
          </a:pPr>
          <a:r>
            <a:rPr lang="en-US" sz="1300" kern="1200" smtClean="0"/>
            <a:t>Zambezi River(conflict between Zambia, Zimbabwe and Botswana)</a:t>
          </a:r>
          <a:endParaRPr lang="en-US" sz="1300" kern="1200" dirty="0"/>
        </a:p>
        <a:p>
          <a:pPr marL="114300" lvl="1" indent="-114300" algn="l" defTabSz="577850">
            <a:lnSpc>
              <a:spcPct val="90000"/>
            </a:lnSpc>
            <a:spcBef>
              <a:spcPct val="0"/>
            </a:spcBef>
            <a:spcAft>
              <a:spcPct val="15000"/>
            </a:spcAft>
            <a:buChar char="••"/>
          </a:pPr>
          <a:r>
            <a:rPr lang="en-US" sz="1300" kern="1200" smtClean="0"/>
            <a:t>The sources in the Sahara Desert (Reaction Egypt, Chad, Niger and Sudan)</a:t>
          </a:r>
          <a:endParaRPr lang="en-US" sz="1300" kern="1200" dirty="0"/>
        </a:p>
        <a:p>
          <a:pPr marL="114300" lvl="1" indent="-114300" algn="l" defTabSz="577850">
            <a:lnSpc>
              <a:spcPct val="90000"/>
            </a:lnSpc>
            <a:spcBef>
              <a:spcPct val="0"/>
            </a:spcBef>
            <a:spcAft>
              <a:spcPct val="15000"/>
            </a:spcAft>
            <a:buChar char="••"/>
          </a:pPr>
          <a:r>
            <a:rPr lang="en-US" sz="1300" kern="1200" dirty="0" smtClean="0"/>
            <a:t>Nile River (conflict between Egypt and Ethiopia)</a:t>
          </a:r>
          <a:endParaRPr lang="en-US" sz="1300" kern="1200" dirty="0"/>
        </a:p>
      </dsp:txBody>
      <dsp:txXfrm>
        <a:off x="3749040" y="1769057"/>
        <a:ext cx="5082012" cy="1083097"/>
      </dsp:txXfrm>
    </dsp:sp>
    <dsp:sp modelId="{AD3549F1-4EA5-4E49-90D5-AC9A892D6D13}">
      <dsp:nvSpPr>
        <dsp:cNvPr id="0" name=""/>
        <dsp:cNvSpPr/>
      </dsp:nvSpPr>
      <dsp:spPr>
        <a:xfrm>
          <a:off x="0" y="1588541"/>
          <a:ext cx="3749040" cy="1444129"/>
        </a:xfrm>
        <a:prstGeom prst="roundRect">
          <a:avLst/>
        </a:prstGeom>
        <a:gradFill rotWithShape="0">
          <a:gsLst>
            <a:gs pos="0">
              <a:schemeClr val="accent1">
                <a:shade val="80000"/>
                <a:hueOff val="238036"/>
                <a:satOff val="-33895"/>
                <a:lumOff val="19196"/>
                <a:alphaOff val="0"/>
                <a:lumMod val="110000"/>
                <a:satMod val="105000"/>
                <a:tint val="67000"/>
              </a:schemeClr>
            </a:gs>
            <a:gs pos="50000">
              <a:schemeClr val="accent1">
                <a:shade val="80000"/>
                <a:hueOff val="238036"/>
                <a:satOff val="-33895"/>
                <a:lumOff val="19196"/>
                <a:alphaOff val="0"/>
                <a:lumMod val="105000"/>
                <a:satMod val="103000"/>
                <a:tint val="73000"/>
              </a:schemeClr>
            </a:gs>
            <a:gs pos="100000">
              <a:schemeClr val="accent1">
                <a:shade val="80000"/>
                <a:hueOff val="238036"/>
                <a:satOff val="-33895"/>
                <a:lumOff val="191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790" tIns="112395" rIns="224790" bIns="112395" numCol="1" spcCol="1270" anchor="ctr" anchorCtr="0">
          <a:noAutofit/>
        </a:bodyPr>
        <a:lstStyle/>
        <a:p>
          <a:pPr lvl="0" algn="ctr" defTabSz="2622550">
            <a:lnSpc>
              <a:spcPct val="90000"/>
            </a:lnSpc>
            <a:spcBef>
              <a:spcPct val="0"/>
            </a:spcBef>
            <a:spcAft>
              <a:spcPct val="35000"/>
            </a:spcAft>
          </a:pPr>
          <a:r>
            <a:rPr lang="en-US" sz="5900" kern="1200" dirty="0" smtClean="0"/>
            <a:t>Africa</a:t>
          </a:r>
          <a:endParaRPr lang="en-US" sz="5900" kern="1200" dirty="0"/>
        </a:p>
      </dsp:txBody>
      <dsp:txXfrm>
        <a:off x="70497" y="1659038"/>
        <a:ext cx="3608046" cy="1303135"/>
      </dsp:txXfrm>
    </dsp:sp>
    <dsp:sp modelId="{BD8D7097-6AFD-4CE9-805D-C63B151B94E2}">
      <dsp:nvSpPr>
        <dsp:cNvPr id="0" name=""/>
        <dsp:cNvSpPr/>
      </dsp:nvSpPr>
      <dsp:spPr>
        <a:xfrm>
          <a:off x="3749040" y="3177083"/>
          <a:ext cx="5623560" cy="1444129"/>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Ganges River (conflict between India and Bangladesh)</a:t>
          </a:r>
          <a:endParaRPr lang="en-US" sz="1300" kern="1200" dirty="0"/>
        </a:p>
        <a:p>
          <a:pPr marL="114300" lvl="1" indent="-114300" algn="l" defTabSz="577850">
            <a:lnSpc>
              <a:spcPct val="90000"/>
            </a:lnSpc>
            <a:spcBef>
              <a:spcPct val="0"/>
            </a:spcBef>
            <a:spcAft>
              <a:spcPct val="15000"/>
            </a:spcAft>
            <a:buChar char="••"/>
          </a:pPr>
          <a:r>
            <a:rPr lang="en-US" sz="1300" kern="1200" smtClean="0"/>
            <a:t>Jordan River (the conflict between Israel and Jordan)</a:t>
          </a:r>
          <a:endParaRPr lang="en-US" sz="1300" kern="1200" dirty="0"/>
        </a:p>
        <a:p>
          <a:pPr marL="114300" lvl="1" indent="-114300" algn="l" defTabSz="577850">
            <a:lnSpc>
              <a:spcPct val="90000"/>
            </a:lnSpc>
            <a:spcBef>
              <a:spcPct val="0"/>
            </a:spcBef>
            <a:spcAft>
              <a:spcPct val="15000"/>
            </a:spcAft>
            <a:buChar char="••"/>
          </a:pPr>
          <a:r>
            <a:rPr lang="en-US" sz="1300" kern="1200" smtClean="0"/>
            <a:t>Tigris and Euphrates (conflict between Turkey, Syria and Iraq)</a:t>
          </a:r>
          <a:endParaRPr lang="en-US" sz="1300" kern="1200" dirty="0"/>
        </a:p>
        <a:p>
          <a:pPr marL="114300" lvl="1" indent="-114300" algn="l" defTabSz="577850">
            <a:lnSpc>
              <a:spcPct val="90000"/>
            </a:lnSpc>
            <a:spcBef>
              <a:spcPct val="0"/>
            </a:spcBef>
            <a:spcAft>
              <a:spcPct val="15000"/>
            </a:spcAft>
            <a:buChar char="••"/>
          </a:pPr>
          <a:r>
            <a:rPr lang="en-US" sz="1300" kern="1200" smtClean="0"/>
            <a:t>Mekong River (conflict between Cambodia, Laos, Thailand and Vietnam)</a:t>
          </a:r>
          <a:endParaRPr lang="en-US" sz="1300" kern="1200"/>
        </a:p>
      </dsp:txBody>
      <dsp:txXfrm>
        <a:off x="3749040" y="3357599"/>
        <a:ext cx="5082012" cy="1083097"/>
      </dsp:txXfrm>
    </dsp:sp>
    <dsp:sp modelId="{C61A7B61-9095-4336-8F6D-594305B2F8D2}">
      <dsp:nvSpPr>
        <dsp:cNvPr id="0" name=""/>
        <dsp:cNvSpPr/>
      </dsp:nvSpPr>
      <dsp:spPr>
        <a:xfrm>
          <a:off x="0" y="3177083"/>
          <a:ext cx="3749040" cy="1444129"/>
        </a:xfrm>
        <a:prstGeom prst="roundRect">
          <a:avLst/>
        </a:prstGeom>
        <a:gradFill rotWithShape="0">
          <a:gsLst>
            <a:gs pos="0">
              <a:schemeClr val="accent1">
                <a:shade val="80000"/>
                <a:hueOff val="476072"/>
                <a:satOff val="-67789"/>
                <a:lumOff val="38392"/>
                <a:alphaOff val="0"/>
                <a:lumMod val="110000"/>
                <a:satMod val="105000"/>
                <a:tint val="67000"/>
              </a:schemeClr>
            </a:gs>
            <a:gs pos="50000">
              <a:schemeClr val="accent1">
                <a:shade val="80000"/>
                <a:hueOff val="476072"/>
                <a:satOff val="-67789"/>
                <a:lumOff val="38392"/>
                <a:alphaOff val="0"/>
                <a:lumMod val="105000"/>
                <a:satMod val="103000"/>
                <a:tint val="73000"/>
              </a:schemeClr>
            </a:gs>
            <a:gs pos="100000">
              <a:schemeClr val="accent1">
                <a:shade val="80000"/>
                <a:hueOff val="476072"/>
                <a:satOff val="-67789"/>
                <a:lumOff val="383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790" tIns="112395" rIns="224790" bIns="112395" numCol="1" spcCol="1270" anchor="ctr" anchorCtr="0">
          <a:noAutofit/>
        </a:bodyPr>
        <a:lstStyle/>
        <a:p>
          <a:pPr lvl="0" algn="ctr" defTabSz="2622550">
            <a:lnSpc>
              <a:spcPct val="90000"/>
            </a:lnSpc>
            <a:spcBef>
              <a:spcPct val="0"/>
            </a:spcBef>
            <a:spcAft>
              <a:spcPct val="35000"/>
            </a:spcAft>
          </a:pPr>
          <a:r>
            <a:rPr lang="en-US" sz="5900" kern="1200" dirty="0" smtClean="0"/>
            <a:t>Asia</a:t>
          </a:r>
          <a:endParaRPr lang="en-US" sz="5900" kern="1200" dirty="0"/>
        </a:p>
      </dsp:txBody>
      <dsp:txXfrm>
        <a:off x="70497" y="3247580"/>
        <a:ext cx="3608046" cy="130313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0E08F2E-5F06-4CE2-A139-452A1382A6F0}" type="datetimeFigureOut">
              <a:rPr lang="en-US"/>
              <a:t>7/3/2018</a:t>
            </a:fld>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828588A-5C4E-401A-AECC-B6F63A9DE965}" type="slidenum">
              <a:rPr/>
              <a:t>‹#›</a:t>
            </a:fld>
            <a:endParaRPr/>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A4C5DC6-1594-414D-9341-ABA08739246C}" type="datetimeFigureOut">
              <a:rPr lang="en-US"/>
              <a:t>7/3/2018</a:t>
            </a:fld>
            <a:endParaRPr/>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7542409-6A04-4DC6-AC3A-D3758287A8F2}" type="slidenum">
              <a:rPr/>
              <a:t>‹#›</a:t>
            </a:fld>
            <a:endParaRPr/>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1</a:t>
            </a:fld>
            <a:endParaRPr lang="en-US"/>
          </a:p>
        </p:txBody>
      </p:sp>
    </p:spTree>
    <p:extLst>
      <p:ext uri="{BB962C8B-B14F-4D97-AF65-F5344CB8AC3E}">
        <p14:creationId xmlns:p14="http://schemas.microsoft.com/office/powerpoint/2010/main" val="3300829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pic>
        <p:nvPicPr>
          <p:cNvPr id="8" name="Picture 7" descr="Puffy white clouds in deep blue sky"/>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Picture 9" descr="Closeup of plant shoo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6987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C9B55A74-0919-413E-865C-E0E8D1722ED7}" type="datetime1">
              <a:rPr lang="en-US" smtClean="0"/>
              <a:pPr/>
              <a:t>7/3/2018</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72070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200" y="190500"/>
            <a:ext cx="7734300" cy="5986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25BFE46A-5893-4F80-829A-F37AF8AAC03B}" type="datetime1">
              <a:rPr lang="en-US" smtClean="0"/>
              <a:pPr/>
              <a:t>7/3/2018</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0210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6DD1B487-36FD-4CED-B07A-1A81FC6540B1}" type="datetime1">
              <a:rPr lang="en-US" smtClean="0"/>
              <a:pPr/>
              <a:t>7/3/2018</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4051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pic>
        <p:nvPicPr>
          <p:cNvPr id="11" name="Picture 10" descr="Closeup of green plant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Picture 8" descr="Wav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12898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93A66BA0-BF77-43AC-894A-20AD8220B887}" type="datetime1">
              <a:rPr lang="en-US" smtClean="0"/>
              <a:pPr/>
              <a:t>7/3/2018</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7816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09699" y="2434147"/>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434147"/>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9CD8D479-8942-46E8-A226-A4E01F7A105C}" type="slidenum">
              <a:rPr/>
              <a:t>‹#›</a:t>
            </a:fld>
            <a:endParaRPr dirty="0"/>
          </a:p>
        </p:txBody>
      </p:sp>
      <p:sp>
        <p:nvSpPr>
          <p:cNvPr id="7" name="Date Placeholder 6"/>
          <p:cNvSpPr>
            <a:spLocks noGrp="1"/>
          </p:cNvSpPr>
          <p:nvPr>
            <p:ph type="dt" sz="half" idx="10"/>
          </p:nvPr>
        </p:nvSpPr>
        <p:spPr/>
        <p:txBody>
          <a:bodyPr/>
          <a:lstStyle/>
          <a:p>
            <a:fld id="{94C81B4D-F060-418E-A958-B2BDC1A258F8}" type="datetime1">
              <a:rPr lang="en-US" smtClean="0"/>
              <a:pPr/>
              <a:t>7/3/2018</a:t>
            </a:fld>
            <a:endParaRPr lang="en-US" dirty="0"/>
          </a:p>
        </p:txBody>
      </p:sp>
      <p:sp>
        <p:nvSpPr>
          <p:cNvPr id="8" name="Footer Placeholder 7"/>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8271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Slide Number Placeholder 4"/>
          <p:cNvSpPr>
            <a:spLocks noGrp="1"/>
          </p:cNvSpPr>
          <p:nvPr>
            <p:ph type="sldNum" sz="quarter" idx="12"/>
          </p:nvPr>
        </p:nvSpPr>
        <p:spPr/>
        <p:txBody>
          <a:bodyPr/>
          <a:lstStyle/>
          <a:p>
            <a:fld id="{9CD8D479-8942-46E8-A226-A4E01F7A105C}" type="slidenum">
              <a:rPr/>
              <a:t>‹#›</a:t>
            </a:fld>
            <a:endParaRPr/>
          </a:p>
        </p:txBody>
      </p:sp>
      <p:sp>
        <p:nvSpPr>
          <p:cNvPr id="3" name="Date Placeholder 2"/>
          <p:cNvSpPr>
            <a:spLocks noGrp="1"/>
          </p:cNvSpPr>
          <p:nvPr>
            <p:ph type="dt" sz="half" idx="10"/>
          </p:nvPr>
        </p:nvSpPr>
        <p:spPr/>
        <p:txBody>
          <a:bodyPr/>
          <a:lstStyle/>
          <a:p>
            <a:fld id="{9386AC23-C97B-41FB-9B89-C7FE0FB631CA}" type="datetime1">
              <a:rPr lang="en-US" smtClean="0"/>
              <a:pPr/>
              <a:t>7/3/2018</a:t>
            </a:fld>
            <a:endParaRPr lang="en-US" dirty="0"/>
          </a:p>
        </p:txBody>
      </p:sp>
      <p:sp>
        <p:nvSpPr>
          <p:cNvPr id="4" name="Footer Placeholder 3"/>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46587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a:t>‹#›</a:t>
            </a:fld>
            <a:endParaRPr/>
          </a:p>
        </p:txBody>
      </p:sp>
      <p:sp>
        <p:nvSpPr>
          <p:cNvPr id="2" name="Date Placeholder 1"/>
          <p:cNvSpPr>
            <a:spLocks noGrp="1"/>
          </p:cNvSpPr>
          <p:nvPr>
            <p:ph type="dt" sz="half" idx="10"/>
          </p:nvPr>
        </p:nvSpPr>
        <p:spPr/>
        <p:txBody>
          <a:bodyPr/>
          <a:lstStyle/>
          <a:p>
            <a:fld id="{C81B9673-AC7F-4F1F-84E4-F0E5EAAE106D}" type="datetime1">
              <a:rPr lang="en-US" smtClean="0"/>
              <a:pPr/>
              <a:t>7/3/2018</a:t>
            </a:fld>
            <a:endParaRPr lang="en-US" dirty="0"/>
          </a:p>
        </p:txBody>
      </p:sp>
      <p:sp>
        <p:nvSpPr>
          <p:cNvPr id="3" name="Footer Placeholder 2"/>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10739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4" y="919616"/>
            <a:ext cx="4155622" cy="2532888"/>
          </a:xfrm>
        </p:spPr>
        <p:txBody>
          <a:bodyPr anchor="b"/>
          <a:lstStyle>
            <a:lvl1pPr>
              <a:defRPr sz="3200"/>
            </a:lvl1pPr>
          </a:lstStyle>
          <a:p>
            <a:r>
              <a:rPr lang="en-US" smtClean="0"/>
              <a:t>Click to edit Master title style</a:t>
            </a:r>
            <a:endParaRP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682434" y="3502152"/>
            <a:ext cx="4155622" cy="2479548"/>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BA2A3310-D664-4933-9402-AB5DB0887727}" type="datetime1">
              <a:rPr lang="en-US" smtClean="0"/>
              <a:pPr/>
              <a:t>7/3/2018</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0235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5" y="919616"/>
            <a:ext cx="4155622" cy="2532888"/>
          </a:xfrm>
        </p:spPr>
        <p:txBody>
          <a:bodyPr anchor="b"/>
          <a:lstStyle>
            <a:lvl1pPr>
              <a:defRPr sz="3200"/>
            </a:lvl1pPr>
          </a:lstStyle>
          <a:p>
            <a:r>
              <a:rPr lang="en-US" smtClean="0"/>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6682435" y="3502152"/>
            <a:ext cx="4155622" cy="2479547"/>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E1447A63-5E3D-469C-A0D1-119323F4F95E}" type="datetime1">
              <a:rPr lang="en-US" smtClean="0"/>
              <a:pPr/>
              <a:t>7/3/2018</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1642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9CD8D479-8942-46E8-A226-A4E01F7A105C}" type="slidenum">
              <a:rPr lang="en-US" smtClean="0"/>
              <a:pPr/>
              <a:t>‹#›</a:t>
            </a:fld>
            <a:endParaRPr lang="en-US" dirty="0"/>
          </a:p>
        </p:txBody>
      </p:sp>
      <p:sp>
        <p:nvSpPr>
          <p:cNvPr id="4" name="Date Placeholder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1E56E745-E731-42F7-BC46-83DD513FC98F}" type="datetime1">
              <a:rPr lang="en-US" smtClean="0"/>
              <a:pPr/>
              <a:t>7/3/2018</a:t>
            </a:fld>
            <a:endParaRPr lang="en-US" dirty="0"/>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r>
              <a:rPr lang="en-US"/>
              <a:t>Add a footer</a:t>
            </a:r>
            <a:endParaRPr lang="en-US" dirty="0"/>
          </a:p>
        </p:txBody>
      </p:sp>
    </p:spTree>
    <p:extLst>
      <p:ext uri="{BB962C8B-B14F-4D97-AF65-F5344CB8AC3E}">
        <p14:creationId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777" y="353780"/>
            <a:ext cx="4846320" cy="2387600"/>
          </a:xfrm>
        </p:spPr>
        <p:txBody>
          <a:bodyPr/>
          <a:lstStyle/>
          <a:p>
            <a:r>
              <a:rPr lang="en-US" dirty="0" smtClean="0"/>
              <a:t>Jalsutra</a:t>
            </a:r>
            <a:endParaRPr lang="en-US" dirty="0"/>
          </a:p>
        </p:txBody>
      </p:sp>
      <p:sp>
        <p:nvSpPr>
          <p:cNvPr id="3" name="Subtitle 2"/>
          <p:cNvSpPr>
            <a:spLocks noGrp="1"/>
          </p:cNvSpPr>
          <p:nvPr>
            <p:ph type="subTitle" idx="1"/>
          </p:nvPr>
        </p:nvSpPr>
        <p:spPr>
          <a:xfrm>
            <a:off x="1751777" y="2741380"/>
            <a:ext cx="4846320" cy="684400"/>
          </a:xfrm>
        </p:spPr>
        <p:txBody>
          <a:bodyPr>
            <a:normAutofit/>
          </a:bodyPr>
          <a:lstStyle/>
          <a:p>
            <a:pPr lvl="0"/>
            <a:r>
              <a:rPr lang="en-US" dirty="0" smtClean="0"/>
              <a:t>A fully </a:t>
            </a:r>
            <a:r>
              <a:rPr lang="en-US" dirty="0"/>
              <a:t>managed, cloud based, server-less, </a:t>
            </a:r>
            <a:r>
              <a:rPr lang="en-US" dirty="0" smtClean="0"/>
              <a:t>and </a:t>
            </a:r>
            <a:r>
              <a:rPr lang="en-US" dirty="0"/>
              <a:t>smart irrigation system</a:t>
            </a:r>
            <a:endParaRPr lang="en-US" dirty="0"/>
          </a:p>
        </p:txBody>
      </p:sp>
      <p:sp>
        <p:nvSpPr>
          <p:cNvPr id="4" name="Rectangle 3"/>
          <p:cNvSpPr/>
          <p:nvPr/>
        </p:nvSpPr>
        <p:spPr>
          <a:xfrm>
            <a:off x="1751777" y="4787348"/>
            <a:ext cx="3141396" cy="673294"/>
          </a:xfrm>
          <a:prstGeom prst="rect">
            <a:avLst/>
          </a:prstGeom>
        </p:spPr>
        <p:txBody>
          <a:bodyPr vert="horz" lIns="91440" tIns="45720" rIns="91440" bIns="45720" rtlCol="0">
            <a:normAutofit/>
          </a:bodyPr>
          <a:lstStyle/>
          <a:p>
            <a:pPr>
              <a:lnSpc>
                <a:spcPct val="90000"/>
              </a:lnSpc>
              <a:buFont typeface="Arial" panose="020B0604020202020204" pitchFamily="34" charset="0"/>
              <a:buNone/>
            </a:pPr>
            <a:r>
              <a:rPr lang="en-US" b="1" dirty="0" smtClean="0">
                <a:solidFill>
                  <a:schemeClr val="bg1"/>
                </a:solidFill>
              </a:rPr>
              <a:t>By: Sudeep Hazra</a:t>
            </a:r>
          </a:p>
          <a:p>
            <a:pPr>
              <a:lnSpc>
                <a:spcPct val="90000"/>
              </a:lnSpc>
              <a:buFont typeface="Arial" panose="020B0604020202020204" pitchFamily="34" charset="0"/>
              <a:buNone/>
            </a:pPr>
            <a:r>
              <a:rPr lang="en-US" dirty="0" smtClean="0">
                <a:solidFill>
                  <a:schemeClr val="bg1"/>
                </a:solidFill>
              </a:rPr>
              <a:t>sudeephazra@yahoo.com</a:t>
            </a:r>
            <a:endParaRPr lang="en-US" dirty="0">
              <a:solidFill>
                <a:schemeClr val="bg1"/>
              </a:solidFill>
            </a:endParaRPr>
          </a:p>
        </p:txBody>
      </p:sp>
    </p:spTree>
    <p:extLst>
      <p:ext uri="{BB962C8B-B14F-4D97-AF65-F5344CB8AC3E}">
        <p14:creationId xmlns:p14="http://schemas.microsoft.com/office/powerpoint/2010/main" val="4261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Prepared, The War Is Coming</a:t>
            </a:r>
            <a:endParaRPr lang="en-US" dirty="0"/>
          </a:p>
        </p:txBody>
      </p:sp>
      <p:sp>
        <p:nvSpPr>
          <p:cNvPr id="4" name="Slide Number Placeholder 3"/>
          <p:cNvSpPr>
            <a:spLocks noGrp="1"/>
          </p:cNvSpPr>
          <p:nvPr>
            <p:ph type="sldNum" sz="quarter" idx="12"/>
          </p:nvPr>
        </p:nvSpPr>
        <p:spPr/>
        <p:txBody>
          <a:bodyPr/>
          <a:lstStyle/>
          <a:p>
            <a:fld id="{9CD8D479-8942-46E8-A226-A4E01F7A105C}" type="slidenum">
              <a:rPr lang="en-US" smtClean="0"/>
              <a:t>10</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a:t>Jalsutra – A fully managed, cloud based, server-less, and smart irrigation system</a:t>
            </a:r>
            <a:endParaRPr lang="en-US" dirty="0"/>
          </a:p>
        </p:txBody>
      </p:sp>
      <p:pic>
        <p:nvPicPr>
          <p:cNvPr id="3"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49" y="3624341"/>
            <a:ext cx="4086795" cy="25691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64949" y="1613180"/>
            <a:ext cx="4086795" cy="1857634"/>
          </a:xfrm>
          <a:prstGeom prst="rect">
            <a:avLst/>
          </a:prstGeom>
        </p:spPr>
      </p:pic>
      <p:pic>
        <p:nvPicPr>
          <p:cNvPr id="11" name="Picture 2" descr="Related ima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776340" y="1613179"/>
            <a:ext cx="6005635" cy="337816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6"/>
          <p:cNvSpPr txBox="1">
            <a:spLocks/>
          </p:cNvSpPr>
          <p:nvPr/>
        </p:nvSpPr>
        <p:spPr>
          <a:xfrm>
            <a:off x="4776340" y="5144873"/>
            <a:ext cx="6005635" cy="1048651"/>
          </a:xfrm>
          <a:prstGeom prst="rect">
            <a:avLst/>
          </a:prstGeom>
          <a:solidFill>
            <a:schemeClr val="accent4">
              <a:lumMod val="40000"/>
              <a:lumOff val="60000"/>
            </a:schemeClr>
          </a:solidFill>
          <a:scene3d>
            <a:camera prst="obliqueBottomRight"/>
            <a:lightRig rig="threePt" dir="t"/>
          </a:scene3d>
        </p:spPr>
        <p:style>
          <a:lnRef idx="0">
            <a:schemeClr val="accent5"/>
          </a:lnRef>
          <a:fillRef idx="3">
            <a:schemeClr val="accent5"/>
          </a:fillRef>
          <a:effectRef idx="3">
            <a:schemeClr val="accent5"/>
          </a:effectRef>
          <a:fontRef idx="minor">
            <a:schemeClr val="lt1"/>
          </a:fontRef>
        </p:style>
        <p:txBody>
          <a:bodyPr vert="horz" lIns="91440" tIns="45720" rIns="91440" bIns="45720" rtlCol="0">
            <a:normAutofit fontScale="77500" lnSpcReduction="20000"/>
          </a:bodyPr>
          <a:lstStyle>
            <a:defPPr>
              <a:defRPr lang="en-US"/>
            </a:defPPr>
            <a:lvl1pPr indent="0" algn="ctr">
              <a:lnSpc>
                <a:spcPct val="90000"/>
              </a:lnSpc>
              <a:spcBef>
                <a:spcPts val="1100"/>
              </a:spcBef>
              <a:buFont typeface="Arial" panose="020B0604020202020204" pitchFamily="34" charset="0"/>
              <a:buNone/>
              <a:defRPr sz="2200">
                <a:solidFill>
                  <a:schemeClr val="tx1"/>
                </a:solidFill>
              </a:defRPr>
            </a:lvl1pPr>
            <a:lvl2pPr marL="438912" indent="-155448">
              <a:lnSpc>
                <a:spcPct val="90000"/>
              </a:lnSpc>
              <a:spcBef>
                <a:spcPts val="400"/>
              </a:spcBef>
              <a:buFont typeface="Arial" panose="020B0604020202020204" pitchFamily="34" charset="0"/>
              <a:buChar char="•"/>
              <a:defRPr>
                <a:solidFill>
                  <a:schemeClr val="tx1"/>
                </a:solidFill>
              </a:defRPr>
            </a:lvl2pPr>
            <a:lvl3pPr marL="676656" indent="-155448">
              <a:lnSpc>
                <a:spcPct val="90000"/>
              </a:lnSpc>
              <a:spcBef>
                <a:spcPts val="400"/>
              </a:spcBef>
              <a:buFont typeface="Arial" panose="020B0604020202020204" pitchFamily="34" charset="0"/>
              <a:buChar char="•"/>
              <a:defRPr sz="1600">
                <a:solidFill>
                  <a:schemeClr val="tx1"/>
                </a:solidFill>
              </a:defRPr>
            </a:lvl3pPr>
            <a:lvl4pPr marL="905256" indent="-155448">
              <a:lnSpc>
                <a:spcPct val="90000"/>
              </a:lnSpc>
              <a:spcBef>
                <a:spcPts val="400"/>
              </a:spcBef>
              <a:buFont typeface="Arial" panose="020B0604020202020204" pitchFamily="34" charset="0"/>
              <a:buChar char="•"/>
              <a:defRPr sz="1600">
                <a:solidFill>
                  <a:schemeClr val="tx1"/>
                </a:solidFill>
              </a:defRPr>
            </a:lvl4pPr>
            <a:lvl5pPr marL="1133856" indent="-155448">
              <a:lnSpc>
                <a:spcPct val="90000"/>
              </a:lnSpc>
              <a:spcBef>
                <a:spcPts val="400"/>
              </a:spcBef>
              <a:buFont typeface="Arial" panose="020B0604020202020204" pitchFamily="34" charset="0"/>
              <a:buChar char="•"/>
              <a:defRPr sz="1600">
                <a:solidFill>
                  <a:schemeClr val="tx1"/>
                </a:solidFill>
              </a:defRPr>
            </a:lvl5pPr>
            <a:lvl6pPr marL="1362456" indent="-155448">
              <a:lnSpc>
                <a:spcPct val="90000"/>
              </a:lnSpc>
              <a:spcBef>
                <a:spcPts val="400"/>
              </a:spcBef>
              <a:buFont typeface="Arial" panose="020B0604020202020204" pitchFamily="34" charset="0"/>
              <a:buChar char="•"/>
              <a:defRPr sz="1600">
                <a:solidFill>
                  <a:schemeClr val="tx1"/>
                </a:solidFill>
              </a:defRPr>
            </a:lvl6pPr>
            <a:lvl7pPr marL="1591056" indent="-155448">
              <a:lnSpc>
                <a:spcPct val="90000"/>
              </a:lnSpc>
              <a:spcBef>
                <a:spcPts val="400"/>
              </a:spcBef>
              <a:buFont typeface="Arial" panose="020B0604020202020204" pitchFamily="34" charset="0"/>
              <a:buChar char="•"/>
              <a:defRPr sz="1600">
                <a:solidFill>
                  <a:schemeClr val="tx1"/>
                </a:solidFill>
              </a:defRPr>
            </a:lvl7pPr>
            <a:lvl8pPr marL="1819656" indent="-155448">
              <a:lnSpc>
                <a:spcPct val="90000"/>
              </a:lnSpc>
              <a:spcBef>
                <a:spcPts val="400"/>
              </a:spcBef>
              <a:buFont typeface="Arial" panose="020B0604020202020204" pitchFamily="34" charset="0"/>
              <a:buChar char="•"/>
              <a:defRPr sz="1600">
                <a:solidFill>
                  <a:schemeClr val="tx1"/>
                </a:solidFill>
              </a:defRPr>
            </a:lvl8pPr>
            <a:lvl9pPr marL="2048256" indent="-155448">
              <a:lnSpc>
                <a:spcPct val="90000"/>
              </a:lnSpc>
              <a:spcBef>
                <a:spcPts val="400"/>
              </a:spcBef>
              <a:buFont typeface="Arial" panose="020B0604020202020204" pitchFamily="34" charset="0"/>
              <a:buChar char="•"/>
              <a:defRPr sz="1600">
                <a:solidFill>
                  <a:schemeClr val="tx1"/>
                </a:solidFill>
              </a:defRPr>
            </a:lvl9pPr>
          </a:lstStyle>
          <a:p>
            <a:r>
              <a:rPr lang="en-US" sz="2800" dirty="0" smtClean="0">
                <a:solidFill>
                  <a:schemeClr val="accent5">
                    <a:lumMod val="75000"/>
                  </a:schemeClr>
                </a:solidFill>
              </a:rPr>
              <a:t>Cost of life = </a:t>
            </a:r>
          </a:p>
          <a:p>
            <a:r>
              <a:rPr lang="en-US" sz="6300" b="1" dirty="0" smtClean="0">
                <a:solidFill>
                  <a:schemeClr val="accent5">
                    <a:lumMod val="75000"/>
                  </a:schemeClr>
                </a:solidFill>
              </a:rPr>
              <a:t>PRICELESS</a:t>
            </a:r>
            <a:endParaRPr lang="en-US" sz="6300" b="1" dirty="0">
              <a:solidFill>
                <a:schemeClr val="accent5">
                  <a:lumMod val="75000"/>
                </a:schemeClr>
              </a:solidFill>
            </a:endParaRPr>
          </a:p>
        </p:txBody>
      </p:sp>
    </p:spTree>
    <p:extLst>
      <p:ext uri="{BB962C8B-B14F-4D97-AF65-F5344CB8AC3E}">
        <p14:creationId xmlns:p14="http://schemas.microsoft.com/office/powerpoint/2010/main" val="218272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Roadmap</a:t>
            </a:r>
            <a:endParaRPr lang="en-US" dirty="0"/>
          </a:p>
        </p:txBody>
      </p:sp>
      <p:sp>
        <p:nvSpPr>
          <p:cNvPr id="3" name="Content Placeholder 2"/>
          <p:cNvSpPr>
            <a:spLocks noGrp="1"/>
          </p:cNvSpPr>
          <p:nvPr>
            <p:ph idx="1"/>
          </p:nvPr>
        </p:nvSpPr>
        <p:spPr/>
        <p:txBody>
          <a:bodyPr>
            <a:normAutofit fontScale="92500"/>
          </a:bodyPr>
          <a:lstStyle/>
          <a:p>
            <a:r>
              <a:rPr lang="en-US" dirty="0" smtClean="0"/>
              <a:t>I intend to expand the solution to take network availability into consideration using a swarm of nodes (low cost microcontrollers viz., ESP8266/ESP32 or Arduino Uno connected with sensors). These micro-controllers can be run off normal batteries for extensive durations using proper deep-sleep/wake-up cycles</a:t>
            </a:r>
          </a:p>
          <a:p>
            <a:r>
              <a:rPr lang="en-US" dirty="0" smtClean="0"/>
              <a:t>All the nodes connect over </a:t>
            </a:r>
            <a:r>
              <a:rPr lang="en-US" dirty="0" err="1" smtClean="0"/>
              <a:t>LoRaWAN</a:t>
            </a:r>
            <a:r>
              <a:rPr lang="en-US" dirty="0" smtClean="0"/>
              <a:t> (</a:t>
            </a:r>
            <a:r>
              <a:rPr lang="en-US" b="1" dirty="0" err="1" smtClean="0"/>
              <a:t>LO</a:t>
            </a:r>
            <a:r>
              <a:rPr lang="en-US" dirty="0" err="1" smtClean="0"/>
              <a:t>w</a:t>
            </a:r>
            <a:r>
              <a:rPr lang="en-US" dirty="0" smtClean="0"/>
              <a:t> </a:t>
            </a:r>
            <a:r>
              <a:rPr lang="en-US" dirty="0"/>
              <a:t>Power </a:t>
            </a:r>
            <a:r>
              <a:rPr lang="en-US" dirty="0" smtClean="0"/>
              <a:t>Long </a:t>
            </a:r>
            <a:r>
              <a:rPr lang="en-US" b="1" dirty="0" err="1" smtClean="0"/>
              <a:t>RA</a:t>
            </a:r>
            <a:r>
              <a:rPr lang="en-US" dirty="0" err="1" smtClean="0"/>
              <a:t>nge</a:t>
            </a:r>
            <a:r>
              <a:rPr lang="en-US" dirty="0" smtClean="0"/>
              <a:t> </a:t>
            </a:r>
            <a:r>
              <a:rPr lang="en-US" b="1" dirty="0" smtClean="0"/>
              <a:t>W</a:t>
            </a:r>
            <a:r>
              <a:rPr lang="en-US" dirty="0" smtClean="0"/>
              <a:t>ide </a:t>
            </a:r>
            <a:r>
              <a:rPr lang="en-US" b="1" dirty="0" smtClean="0"/>
              <a:t>A</a:t>
            </a:r>
            <a:r>
              <a:rPr lang="en-US" dirty="0" smtClean="0"/>
              <a:t>rea </a:t>
            </a:r>
            <a:r>
              <a:rPr lang="en-US" b="1" dirty="0" smtClean="0"/>
              <a:t>N</a:t>
            </a:r>
            <a:r>
              <a:rPr lang="en-US" dirty="0" smtClean="0"/>
              <a:t>etwork) to a central gateway. Raspberry Pi is used as a gateway and is configured as an IoT Edge device </a:t>
            </a:r>
          </a:p>
          <a:p>
            <a:r>
              <a:rPr lang="en-US" dirty="0" smtClean="0"/>
              <a:t>The gateway receives the data from the nodes and sends it over to Azure cloud (MQTTS) as per the current architecture to perform predictive analysis, reporting and storage. In the absence of a reliable network connection, the Edge device takes over and performs these tasks</a:t>
            </a:r>
          </a:p>
          <a:p>
            <a:r>
              <a:rPr lang="en-US" dirty="0" smtClean="0"/>
              <a:t>The Azure could sends in messages (MQTTS) to the gateway device (Raspberry Pi) to switch on/off the water pump/irrigation switch gates. This functionality is also taken over by the edge device if the network connection is unstable. </a:t>
            </a:r>
            <a:endParaRPr lang="en-US" dirty="0" smtClean="0"/>
          </a:p>
          <a:p>
            <a:endParaRPr lang="en-US" dirty="0"/>
          </a:p>
          <a:p>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9CD8D479-8942-46E8-A226-A4E01F7A105C}" type="slidenum">
              <a:rPr lang="en-US" smtClean="0"/>
              <a:t>11</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a:t>Jalsutra – A fully managed, cloud based, server-less, and smart irrigation system</a:t>
            </a:r>
            <a:endParaRPr lang="en-US" dirty="0"/>
          </a:p>
        </p:txBody>
      </p:sp>
    </p:spTree>
    <p:extLst>
      <p:ext uri="{BB962C8B-B14F-4D97-AF65-F5344CB8AC3E}">
        <p14:creationId xmlns:p14="http://schemas.microsoft.com/office/powerpoint/2010/main" val="198696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1313645" y="2021983"/>
            <a:ext cx="1200694" cy="35674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Future </a:t>
            </a:r>
            <a:r>
              <a:rPr lang="en-US" dirty="0" smtClean="0"/>
              <a:t>Roadmap (contd.)</a:t>
            </a:r>
            <a:endParaRPr lang="en-US" dirty="0"/>
          </a:p>
        </p:txBody>
      </p:sp>
      <p:sp>
        <p:nvSpPr>
          <p:cNvPr id="4" name="Slide Number Placeholder 3"/>
          <p:cNvSpPr>
            <a:spLocks noGrp="1"/>
          </p:cNvSpPr>
          <p:nvPr>
            <p:ph type="sldNum" sz="quarter" idx="12"/>
          </p:nvPr>
        </p:nvSpPr>
        <p:spPr/>
        <p:txBody>
          <a:bodyPr/>
          <a:lstStyle/>
          <a:p>
            <a:fld id="{9CD8D479-8942-46E8-A226-A4E01F7A105C}" type="slidenum">
              <a:rPr lang="en-US" smtClean="0"/>
              <a:t>12</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a:t>Jalsutra – A fully managed, cloud based, server-less, and smart irrigation </a:t>
            </a:r>
            <a:r>
              <a:rPr lang="en-US" dirty="0" smtClean="0"/>
              <a:t>system</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8982" y="3025633"/>
            <a:ext cx="1160227" cy="116022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6228" y="2876588"/>
            <a:ext cx="1965747" cy="112328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1462176" y="3368274"/>
            <a:ext cx="920541" cy="920541"/>
          </a:xfrm>
          <a:prstGeom prst="rect">
            <a:avLst/>
          </a:prstGeom>
        </p:spPr>
      </p:pic>
      <p:sp>
        <p:nvSpPr>
          <p:cNvPr id="10" name="Right Arrow 9"/>
          <p:cNvSpPr/>
          <p:nvPr/>
        </p:nvSpPr>
        <p:spPr>
          <a:xfrm>
            <a:off x="7329194" y="2873274"/>
            <a:ext cx="1355412" cy="6763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p:cNvSpPr/>
          <p:nvPr/>
        </p:nvSpPr>
        <p:spPr>
          <a:xfrm>
            <a:off x="3424831" y="3211474"/>
            <a:ext cx="2426586" cy="158225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LoRaWAN</a:t>
            </a:r>
            <a:endParaRPr lang="en-US" dirty="0"/>
          </a:p>
        </p:txBody>
      </p:sp>
      <p:sp>
        <p:nvSpPr>
          <p:cNvPr id="13" name="TextBox 12"/>
          <p:cNvSpPr txBox="1"/>
          <p:nvPr/>
        </p:nvSpPr>
        <p:spPr>
          <a:xfrm>
            <a:off x="5970734" y="4312283"/>
            <a:ext cx="1854558" cy="646331"/>
          </a:xfrm>
          <a:prstGeom prst="rect">
            <a:avLst/>
          </a:prstGeom>
          <a:noFill/>
        </p:spPr>
        <p:txBody>
          <a:bodyPr wrap="square" rtlCol="0">
            <a:spAutoFit/>
          </a:bodyPr>
          <a:lstStyle/>
          <a:p>
            <a:r>
              <a:rPr lang="en-US" dirty="0" smtClean="0"/>
              <a:t>Raspberry Pi </a:t>
            </a:r>
          </a:p>
          <a:p>
            <a:r>
              <a:rPr lang="en-US" dirty="0" smtClean="0"/>
              <a:t>(IoT Edge Device)</a:t>
            </a:r>
            <a:endParaRPr lang="en-US" dirty="0"/>
          </a:p>
        </p:txBody>
      </p:sp>
      <p:sp>
        <p:nvSpPr>
          <p:cNvPr id="14" name="TextBox 13"/>
          <p:cNvSpPr txBox="1"/>
          <p:nvPr/>
        </p:nvSpPr>
        <p:spPr>
          <a:xfrm>
            <a:off x="1081524" y="5740083"/>
            <a:ext cx="2195118" cy="369332"/>
          </a:xfrm>
          <a:prstGeom prst="rect">
            <a:avLst/>
          </a:prstGeom>
          <a:noFill/>
        </p:spPr>
        <p:txBody>
          <a:bodyPr wrap="square" rtlCol="0">
            <a:spAutoFit/>
          </a:bodyPr>
          <a:lstStyle/>
          <a:p>
            <a:r>
              <a:rPr lang="en-US" dirty="0" smtClean="0"/>
              <a:t>ESP 8266/ESP 32</a:t>
            </a:r>
            <a:endParaRPr lang="en-US" dirty="0"/>
          </a:p>
        </p:txBody>
      </p:sp>
      <p:sp>
        <p:nvSpPr>
          <p:cNvPr id="19" name="Right Arrow 18"/>
          <p:cNvSpPr/>
          <p:nvPr/>
        </p:nvSpPr>
        <p:spPr>
          <a:xfrm rot="10800000">
            <a:off x="7329193" y="3657059"/>
            <a:ext cx="1355412" cy="6763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V="1">
            <a:off x="2514339" y="3995260"/>
            <a:ext cx="762303" cy="73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1417" y="3760631"/>
            <a:ext cx="4205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1462177" y="2235904"/>
            <a:ext cx="920541" cy="920541"/>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1454065" y="4562155"/>
            <a:ext cx="920541" cy="920541"/>
          </a:xfrm>
          <a:prstGeom prst="rect">
            <a:avLst/>
          </a:prstGeom>
        </p:spPr>
      </p:pic>
    </p:spTree>
    <p:extLst>
      <p:ext uri="{BB962C8B-B14F-4D97-AF65-F5344CB8AC3E}">
        <p14:creationId xmlns:p14="http://schemas.microsoft.com/office/powerpoint/2010/main" val="188166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Think about it!!</a:t>
            </a:r>
            <a:endParaRPr lang="en-US" dirty="0"/>
          </a:p>
        </p:txBody>
      </p:sp>
      <p:sp>
        <p:nvSpPr>
          <p:cNvPr id="5" name="Text Placeholder 4"/>
          <p:cNvSpPr>
            <a:spLocks noGrp="1"/>
          </p:cNvSpPr>
          <p:nvPr>
            <p:ph type="body" idx="1"/>
          </p:nvPr>
        </p:nvSpPr>
        <p:spPr/>
        <p:txBody>
          <a:bodyPr/>
          <a:lstStyle/>
          <a:p>
            <a:r>
              <a:rPr lang="en-US" dirty="0" smtClean="0"/>
              <a:t>Really think about it…..</a:t>
            </a:r>
            <a:endParaRPr lang="en-US" dirty="0"/>
          </a:p>
        </p:txBody>
      </p:sp>
      <p:pic>
        <p:nvPicPr>
          <p:cNvPr id="6"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777" y="2222508"/>
            <a:ext cx="5588734" cy="220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2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021" y="189003"/>
            <a:ext cx="9371949" cy="874274"/>
          </a:xfrm>
        </p:spPr>
        <p:txBody>
          <a:bodyPr/>
          <a:lstStyle/>
          <a:p>
            <a:r>
              <a:rPr lang="en-US" dirty="0" smtClean="0"/>
              <a:t>Water Usage</a:t>
            </a:r>
            <a:endParaRPr lang="en-US" dirty="0"/>
          </a:p>
        </p:txBody>
      </p:sp>
      <p:sp>
        <p:nvSpPr>
          <p:cNvPr id="4" name="Slide Number Placeholder 3"/>
          <p:cNvSpPr>
            <a:spLocks noGrp="1"/>
          </p:cNvSpPr>
          <p:nvPr>
            <p:ph type="sldNum" sz="quarter" idx="12"/>
          </p:nvPr>
        </p:nvSpPr>
        <p:spPr/>
        <p:txBody>
          <a:bodyPr/>
          <a:lstStyle/>
          <a:p>
            <a:fld id="{9CD8D479-8942-46E8-A226-A4E01F7A105C}" type="slidenum">
              <a:rPr lang="en-US" smtClean="0"/>
              <a:t>2</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smtClean="0"/>
              <a:t>Jalsutra </a:t>
            </a:r>
            <a:r>
              <a:rPr lang="en-US" dirty="0"/>
              <a:t>– A fully managed, cloud based, server-less, and smart irrigation </a:t>
            </a:r>
            <a:r>
              <a:rPr lang="en-US" dirty="0" smtClean="0"/>
              <a:t>system</a:t>
            </a:r>
            <a:endParaRPr lang="en-US" dirty="0"/>
          </a:p>
        </p:txBody>
      </p:sp>
      <p:pic>
        <p:nvPicPr>
          <p:cNvPr id="3" name="Picture 2"/>
          <p:cNvPicPr>
            <a:picLocks noChangeAspect="1"/>
          </p:cNvPicPr>
          <p:nvPr/>
        </p:nvPicPr>
        <p:blipFill>
          <a:blip r:embed="rId2"/>
          <a:stretch>
            <a:fillRect/>
          </a:stretch>
        </p:blipFill>
        <p:spPr>
          <a:xfrm>
            <a:off x="379938" y="1063277"/>
            <a:ext cx="2435816" cy="5524767"/>
          </a:xfrm>
          <a:prstGeom prst="rect">
            <a:avLst/>
          </a:prstGeom>
        </p:spPr>
      </p:pic>
      <p:pic>
        <p:nvPicPr>
          <p:cNvPr id="11" name="Picture 10"/>
          <p:cNvPicPr>
            <a:picLocks noChangeAspect="1"/>
          </p:cNvPicPr>
          <p:nvPr/>
        </p:nvPicPr>
        <p:blipFill>
          <a:blip r:embed="rId3"/>
          <a:stretch>
            <a:fillRect/>
          </a:stretch>
        </p:blipFill>
        <p:spPr>
          <a:xfrm>
            <a:off x="3028500" y="1063277"/>
            <a:ext cx="4373369" cy="2226361"/>
          </a:xfrm>
          <a:prstGeom prst="rect">
            <a:avLst/>
          </a:prstGeom>
        </p:spPr>
      </p:pic>
      <p:pic>
        <p:nvPicPr>
          <p:cNvPr id="12" name="Picture 11" descr="https://qph.ec.quoracdn.net/main-qimg-21769f41083a05d4c73fdf739c4c8e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500" y="3727951"/>
            <a:ext cx="4373369" cy="24410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stretch>
            <a:fillRect/>
          </a:stretch>
        </p:blipFill>
        <p:spPr>
          <a:xfrm>
            <a:off x="7499276" y="1063277"/>
            <a:ext cx="4561553" cy="2135253"/>
          </a:xfrm>
          <a:prstGeom prst="rect">
            <a:avLst/>
          </a:prstGeom>
        </p:spPr>
      </p:pic>
      <p:pic>
        <p:nvPicPr>
          <p:cNvPr id="15" name="Picture 14"/>
          <p:cNvPicPr>
            <a:picLocks noChangeAspect="1"/>
          </p:cNvPicPr>
          <p:nvPr/>
        </p:nvPicPr>
        <p:blipFill>
          <a:blip r:embed="rId6"/>
          <a:stretch>
            <a:fillRect/>
          </a:stretch>
        </p:blipFill>
        <p:spPr>
          <a:xfrm>
            <a:off x="7499276" y="4072805"/>
            <a:ext cx="4638116" cy="2096176"/>
          </a:xfrm>
          <a:prstGeom prst="rect">
            <a:avLst/>
          </a:prstGeom>
        </p:spPr>
      </p:pic>
    </p:spTree>
    <p:extLst>
      <p:ext uri="{BB962C8B-B14F-4D97-AF65-F5344CB8AC3E}">
        <p14:creationId xmlns:p14="http://schemas.microsoft.com/office/powerpoint/2010/main" val="66681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340" y="254667"/>
            <a:ext cx="9371949" cy="1183566"/>
          </a:xfrm>
        </p:spPr>
        <p:txBody>
          <a:bodyPr/>
          <a:lstStyle/>
          <a:p>
            <a:r>
              <a:rPr lang="en-US" dirty="0" smtClean="0"/>
              <a:t>Where does India stand?</a:t>
            </a:r>
            <a:endParaRPr lang="en-US" dirty="0"/>
          </a:p>
        </p:txBody>
      </p:sp>
      <p:sp>
        <p:nvSpPr>
          <p:cNvPr id="4" name="Slide Number Placeholder 3"/>
          <p:cNvSpPr>
            <a:spLocks noGrp="1"/>
          </p:cNvSpPr>
          <p:nvPr>
            <p:ph type="sldNum" sz="quarter" idx="12"/>
          </p:nvPr>
        </p:nvSpPr>
        <p:spPr/>
        <p:txBody>
          <a:bodyPr/>
          <a:lstStyle/>
          <a:p>
            <a:fld id="{9CD8D479-8942-46E8-A226-A4E01F7A105C}" type="slidenum">
              <a:rPr lang="en-US" smtClean="0"/>
              <a:t>3</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a:xfrm>
            <a:off x="1637716" y="6629400"/>
            <a:ext cx="10554284" cy="228600"/>
          </a:xfrm>
        </p:spPr>
        <p:txBody>
          <a:bodyPr/>
          <a:lstStyle/>
          <a:p>
            <a:r>
              <a:rPr lang="en-US" dirty="0"/>
              <a:t>Jalsutra – A fully managed, cloud based, server-less, and smart irrigation system</a:t>
            </a:r>
            <a:endParaRPr lang="en-US" dirty="0"/>
          </a:p>
        </p:txBody>
      </p:sp>
      <p:sp>
        <p:nvSpPr>
          <p:cNvPr id="12" name="Content Placeholder 6"/>
          <p:cNvSpPr txBox="1">
            <a:spLocks/>
          </p:cNvSpPr>
          <p:nvPr/>
        </p:nvSpPr>
        <p:spPr>
          <a:xfrm>
            <a:off x="3752469" y="4717602"/>
            <a:ext cx="3150607" cy="1868958"/>
          </a:xfrm>
          <a:prstGeom prst="rect">
            <a:avLst/>
          </a:prstGeom>
          <a:scene3d>
            <a:camera prst="obliqueBottomRight"/>
            <a:lightRig rig="threePt" dir="t"/>
          </a:scene3d>
        </p:spPr>
        <p:style>
          <a:lnRef idx="0">
            <a:schemeClr val="accent5"/>
          </a:lnRef>
          <a:fillRef idx="3">
            <a:schemeClr val="accent5"/>
          </a:fillRef>
          <a:effectRef idx="3">
            <a:schemeClr val="accent5"/>
          </a:effectRef>
          <a:fontRef idx="minor">
            <a:schemeClr val="lt1"/>
          </a:fontRef>
        </p:style>
        <p:txBody>
          <a:bodyPr vert="horz" lIns="91440" tIns="45720" rIns="91440" bIns="45720" rtlCol="0">
            <a:normAutofit lnSpcReduction="10000"/>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t>Water demand globally is projected to increase by</a:t>
            </a:r>
          </a:p>
          <a:p>
            <a:pPr marL="0" indent="0" algn="ctr">
              <a:buFont typeface="Arial" panose="020B0604020202020204" pitchFamily="34" charset="0"/>
              <a:buNone/>
            </a:pPr>
            <a:r>
              <a:rPr lang="en-US" sz="4800" b="1" dirty="0" smtClean="0"/>
              <a:t>55%</a:t>
            </a:r>
            <a:r>
              <a:rPr lang="en-US" dirty="0" smtClean="0"/>
              <a:t> </a:t>
            </a:r>
          </a:p>
          <a:p>
            <a:pPr marL="0" indent="0" algn="ctr">
              <a:buFont typeface="Arial" panose="020B0604020202020204" pitchFamily="34" charset="0"/>
              <a:buNone/>
            </a:pPr>
            <a:r>
              <a:rPr lang="en-US" dirty="0" smtClean="0"/>
              <a:t>between 2000 and 2050. </a:t>
            </a:r>
            <a:endParaRPr lang="en-US" dirty="0"/>
          </a:p>
        </p:txBody>
      </p:sp>
      <p:sp>
        <p:nvSpPr>
          <p:cNvPr id="13" name="Content Placeholder 6"/>
          <p:cNvSpPr txBox="1">
            <a:spLocks/>
          </p:cNvSpPr>
          <p:nvPr/>
        </p:nvSpPr>
        <p:spPr>
          <a:xfrm>
            <a:off x="8869270" y="1533790"/>
            <a:ext cx="2896906" cy="1868958"/>
          </a:xfrm>
          <a:prstGeom prst="rect">
            <a:avLst/>
          </a:prstGeom>
          <a:scene3d>
            <a:camera prst="obliqueBottomRight"/>
            <a:lightRig rig="threePt" dir="t"/>
          </a:scene3d>
        </p:spPr>
        <p:style>
          <a:lnRef idx="0">
            <a:schemeClr val="accent5"/>
          </a:lnRef>
          <a:fillRef idx="3">
            <a:schemeClr val="accent5"/>
          </a:fillRef>
          <a:effectRef idx="3">
            <a:schemeClr val="accent5"/>
          </a:effectRef>
          <a:fontRef idx="minor">
            <a:schemeClr val="lt1"/>
          </a:fontRef>
        </p:style>
        <p:txBody>
          <a:bodyPr vert="horz" lIns="91440" tIns="45720" rIns="91440" bIns="45720" rtlCol="0">
            <a:normAutofit fontScale="70000" lnSpcReduction="20000"/>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t>An average rural Indian woman walks</a:t>
            </a:r>
          </a:p>
          <a:p>
            <a:pPr marL="0" indent="0" algn="ctr">
              <a:buFont typeface="Arial" panose="020B0604020202020204" pitchFamily="34" charset="0"/>
              <a:buNone/>
            </a:pPr>
            <a:r>
              <a:rPr lang="en-US" sz="4800" b="1" dirty="0" smtClean="0"/>
              <a:t>1400 km/year</a:t>
            </a:r>
            <a:r>
              <a:rPr lang="en-US" dirty="0" smtClean="0"/>
              <a:t> </a:t>
            </a:r>
          </a:p>
          <a:p>
            <a:pPr marL="0" indent="0" algn="ctr">
              <a:buFont typeface="Arial" panose="020B0604020202020204" pitchFamily="34" charset="0"/>
              <a:buNone/>
            </a:pPr>
            <a:r>
              <a:rPr lang="en-US" sz="2800" dirty="0" smtClean="0"/>
              <a:t>to procure water for her household</a:t>
            </a:r>
            <a:endParaRPr lang="en-US" sz="2800" dirty="0"/>
          </a:p>
        </p:txBody>
      </p:sp>
      <p:pic>
        <p:nvPicPr>
          <p:cNvPr id="14" name="Picture 2" descr="File:Depletion of groundwater level, 2005-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901" y="1459653"/>
            <a:ext cx="1782544" cy="51269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04340" y="1533790"/>
            <a:ext cx="6298736" cy="3101469"/>
          </a:xfrm>
          <a:prstGeom prst="rect">
            <a:avLst/>
          </a:prstGeom>
        </p:spPr>
      </p:pic>
      <p:pic>
        <p:nvPicPr>
          <p:cNvPr id="9" name="Picture 8"/>
          <p:cNvPicPr>
            <a:picLocks noChangeAspect="1"/>
          </p:cNvPicPr>
          <p:nvPr/>
        </p:nvPicPr>
        <p:blipFill>
          <a:blip r:embed="rId4"/>
          <a:stretch>
            <a:fillRect/>
          </a:stretch>
        </p:blipFill>
        <p:spPr>
          <a:xfrm>
            <a:off x="8685001" y="3730053"/>
            <a:ext cx="3506999" cy="2856507"/>
          </a:xfrm>
          <a:prstGeom prst="rect">
            <a:avLst/>
          </a:prstGeom>
        </p:spPr>
      </p:pic>
      <p:pic>
        <p:nvPicPr>
          <p:cNvPr id="3" name="Picture 2"/>
          <p:cNvPicPr>
            <a:picLocks noChangeAspect="1"/>
          </p:cNvPicPr>
          <p:nvPr/>
        </p:nvPicPr>
        <p:blipFill>
          <a:blip r:embed="rId5"/>
          <a:stretch>
            <a:fillRect/>
          </a:stretch>
        </p:blipFill>
        <p:spPr>
          <a:xfrm>
            <a:off x="604340" y="4717602"/>
            <a:ext cx="3056304" cy="1868958"/>
          </a:xfrm>
          <a:prstGeom prst="rect">
            <a:avLst/>
          </a:prstGeom>
        </p:spPr>
      </p:pic>
    </p:spTree>
    <p:extLst>
      <p:ext uri="{BB962C8B-B14F-4D97-AF65-F5344CB8AC3E}">
        <p14:creationId xmlns:p14="http://schemas.microsoft.com/office/powerpoint/2010/main" val="51834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lang="en-US" smtClean="0"/>
              <a:t>4</a:t>
            </a:fld>
            <a:endParaRPr lang="en-US" dirty="0"/>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a:t>Jalsutra – A fully managed, cloud based, server-less, and smart irrigation </a:t>
            </a:r>
            <a:r>
              <a:rPr lang="en-US" dirty="0" smtClean="0"/>
              <a:t>system</a:t>
            </a:r>
            <a:endParaRPr lang="en-US" dirty="0"/>
          </a:p>
        </p:txBody>
      </p:sp>
      <p:sp>
        <p:nvSpPr>
          <p:cNvPr id="11" name="TextBox 10"/>
          <p:cNvSpPr txBox="1"/>
          <p:nvPr/>
        </p:nvSpPr>
        <p:spPr>
          <a:xfrm rot="5400000">
            <a:off x="10193461" y="2241588"/>
            <a:ext cx="3068947"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600" dirty="0" smtClean="0"/>
              <a:t>And we would like to be here</a:t>
            </a:r>
            <a:endParaRPr lang="en-US" sz="1600" dirty="0"/>
          </a:p>
        </p:txBody>
      </p:sp>
      <p:sp>
        <p:nvSpPr>
          <p:cNvPr id="14" name="TextBox 13"/>
          <p:cNvSpPr txBox="1"/>
          <p:nvPr/>
        </p:nvSpPr>
        <p:spPr>
          <a:xfrm rot="16200000">
            <a:off x="-807802" y="5147428"/>
            <a:ext cx="2364561" cy="338554"/>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600" dirty="0" smtClean="0"/>
              <a:t>We are here in reality</a:t>
            </a:r>
            <a:endParaRPr lang="en-US" sz="1600" dirty="0"/>
          </a:p>
        </p:txBody>
      </p:sp>
      <p:pic>
        <p:nvPicPr>
          <p:cNvPr id="2050" name="Picture 2" descr="Image result for drought dry tea plantation sreelan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010" y="4140869"/>
            <a:ext cx="3268941" cy="23640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955" y="876392"/>
            <a:ext cx="4328702" cy="30908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a:stretch>
            <a:fillRect/>
          </a:stretch>
        </p:blipFill>
        <p:spPr>
          <a:xfrm>
            <a:off x="565086" y="4140869"/>
            <a:ext cx="3176924" cy="2358117"/>
          </a:xfrm>
          <a:prstGeom prst="rect">
            <a:avLst/>
          </a:prstGeom>
        </p:spPr>
      </p:pic>
      <p:sp>
        <p:nvSpPr>
          <p:cNvPr id="7" name="Title 6"/>
          <p:cNvSpPr>
            <a:spLocks noGrp="1"/>
          </p:cNvSpPr>
          <p:nvPr>
            <p:ph type="title"/>
          </p:nvPr>
        </p:nvSpPr>
        <p:spPr>
          <a:xfrm>
            <a:off x="378975" y="302291"/>
            <a:ext cx="9371949" cy="449627"/>
          </a:xfrm>
        </p:spPr>
        <p:txBody>
          <a:bodyPr>
            <a:normAutofit fontScale="90000"/>
          </a:bodyPr>
          <a:lstStyle/>
          <a:p>
            <a:r>
              <a:rPr lang="en-US" dirty="0" smtClean="0"/>
              <a:t>Our Solution – Jal-Sutra</a:t>
            </a:r>
            <a:endParaRPr lang="en-US" dirty="0"/>
          </a:p>
        </p:txBody>
      </p:sp>
      <p:sp>
        <p:nvSpPr>
          <p:cNvPr id="16" name="Content Placeholder 6"/>
          <p:cNvSpPr txBox="1">
            <a:spLocks/>
          </p:cNvSpPr>
          <p:nvPr/>
        </p:nvSpPr>
        <p:spPr>
          <a:xfrm>
            <a:off x="3322654" y="869441"/>
            <a:ext cx="3688297" cy="3153904"/>
          </a:xfrm>
          <a:prstGeom prst="rect">
            <a:avLst/>
          </a:prstGeom>
          <a:scene3d>
            <a:camera prst="obliqueBottomRight"/>
            <a:lightRig rig="threePt" dir="t"/>
          </a:scene3d>
        </p:spPr>
        <p:style>
          <a:lnRef idx="0">
            <a:schemeClr val="accent5"/>
          </a:lnRef>
          <a:fillRef idx="3">
            <a:schemeClr val="accent5"/>
          </a:fillRef>
          <a:effectRef idx="3">
            <a:schemeClr val="accent5"/>
          </a:effectRef>
          <a:fontRef idx="minor">
            <a:schemeClr val="lt1"/>
          </a:fontRef>
        </p:style>
        <p:txBody>
          <a:bodyPr vert="horz" lIns="91440" tIns="45720" rIns="91440" bIns="45720" rtlCol="0">
            <a:normAutofit fontScale="70000" lnSpcReduction="20000"/>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t>We intend to help </a:t>
            </a:r>
          </a:p>
          <a:p>
            <a:pPr marL="0" indent="0" algn="ctr">
              <a:buFont typeface="Arial" panose="020B0604020202020204" pitchFamily="34" charset="0"/>
              <a:buNone/>
            </a:pPr>
            <a:r>
              <a:rPr lang="en-US" sz="3400" b="1" dirty="0" smtClean="0"/>
              <a:t>farmers, plantations and world governments </a:t>
            </a:r>
          </a:p>
          <a:p>
            <a:pPr marL="0" indent="0" algn="ctr">
              <a:buFont typeface="Arial" panose="020B0604020202020204" pitchFamily="34" charset="0"/>
              <a:buNone/>
            </a:pPr>
            <a:r>
              <a:rPr lang="en-US" dirty="0" smtClean="0"/>
              <a:t>save up-to </a:t>
            </a:r>
          </a:p>
          <a:p>
            <a:pPr marL="0" indent="0" algn="ctr">
              <a:buFont typeface="Arial" panose="020B0604020202020204" pitchFamily="34" charset="0"/>
              <a:buNone/>
            </a:pPr>
            <a:r>
              <a:rPr lang="en-US" sz="6400" b="1" dirty="0" smtClean="0"/>
              <a:t>5,180 Trillion liters </a:t>
            </a:r>
          </a:p>
          <a:p>
            <a:pPr marL="0" indent="0" algn="ctr">
              <a:buFont typeface="Arial" panose="020B0604020202020204" pitchFamily="34" charset="0"/>
              <a:buNone/>
            </a:pPr>
            <a:r>
              <a:rPr lang="en-US" dirty="0" smtClean="0"/>
              <a:t>of water each year by using this idea in conjunction with optimal irrigation methods</a:t>
            </a:r>
            <a:endParaRPr lang="en-US" dirty="0"/>
          </a:p>
        </p:txBody>
      </p:sp>
      <p:sp>
        <p:nvSpPr>
          <p:cNvPr id="17" name="Content Placeholder 2"/>
          <p:cNvSpPr txBox="1">
            <a:spLocks/>
          </p:cNvSpPr>
          <p:nvPr/>
        </p:nvSpPr>
        <p:spPr>
          <a:xfrm>
            <a:off x="205201" y="849683"/>
            <a:ext cx="3004275" cy="3173662"/>
          </a:xfrm>
          <a:prstGeom prst="round2DiagRec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77500" lnSpcReduction="20000"/>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6600" b="1" dirty="0" smtClean="0">
                <a:solidFill>
                  <a:schemeClr val="bg1"/>
                </a:solidFill>
                <a:latin typeface="Arial Rounded MT Bold" panose="020F0704030504030204" pitchFamily="34" charset="0"/>
              </a:rPr>
              <a:t>30-70%</a:t>
            </a:r>
            <a:r>
              <a:rPr lang="en-US" sz="6600" dirty="0" smtClean="0">
                <a:solidFill>
                  <a:schemeClr val="bg1"/>
                </a:solidFill>
                <a:latin typeface="Arial Rounded MT Bold" panose="020F0704030504030204" pitchFamily="34" charset="0"/>
              </a:rPr>
              <a:t> </a:t>
            </a:r>
            <a:endParaRPr lang="en-US" sz="3600" dirty="0">
              <a:solidFill>
                <a:schemeClr val="bg1"/>
              </a:solidFill>
              <a:latin typeface="Arial Rounded MT Bold" panose="020F0704030504030204" pitchFamily="34" charset="0"/>
            </a:endParaRPr>
          </a:p>
          <a:p>
            <a:pPr marL="0" indent="0">
              <a:buFont typeface="Arial" panose="020B0604020202020204" pitchFamily="34" charset="0"/>
              <a:buNone/>
            </a:pPr>
            <a:r>
              <a:rPr lang="en-US" sz="2800" dirty="0" smtClean="0">
                <a:solidFill>
                  <a:schemeClr val="bg1"/>
                </a:solidFill>
                <a:latin typeface="Arial Rounded MT Bold" panose="020F0704030504030204" pitchFamily="34" charset="0"/>
              </a:rPr>
              <a:t>water in agriculture can be saved by better irrigation methods</a:t>
            </a:r>
          </a:p>
          <a:p>
            <a:pPr marL="0" indent="0">
              <a:buNone/>
            </a:pPr>
            <a:r>
              <a:rPr lang="en-US" sz="1600" dirty="0">
                <a:solidFill>
                  <a:schemeClr val="bg1"/>
                </a:solidFill>
                <a:latin typeface="Arial Rounded MT Bold" panose="020F0704030504030204" pitchFamily="34" charset="0"/>
              </a:rPr>
              <a:t>(Source: </a:t>
            </a:r>
            <a:r>
              <a:rPr lang="en-US" sz="1600" dirty="0" smtClean="0">
                <a:solidFill>
                  <a:schemeClr val="bg1"/>
                </a:solidFill>
                <a:latin typeface="Arial Rounded MT Bold" panose="020F0704030504030204" pitchFamily="34" charset="0"/>
              </a:rPr>
              <a:t>National Geographic @https</a:t>
            </a:r>
            <a:r>
              <a:rPr lang="en-US" sz="1600" dirty="0">
                <a:solidFill>
                  <a:schemeClr val="bg1"/>
                </a:solidFill>
                <a:latin typeface="Arial Rounded MT Bold" panose="020F0704030504030204" pitchFamily="34" charset="0"/>
              </a:rPr>
              <a:t>://goo.gl/J8dD2H)</a:t>
            </a:r>
          </a:p>
        </p:txBody>
      </p:sp>
      <p:sp>
        <p:nvSpPr>
          <p:cNvPr id="18" name="Content Placeholder 6"/>
          <p:cNvSpPr txBox="1">
            <a:spLocks/>
          </p:cNvSpPr>
          <p:nvPr/>
        </p:nvSpPr>
        <p:spPr>
          <a:xfrm>
            <a:off x="7229955" y="4131600"/>
            <a:ext cx="4773516" cy="2240172"/>
          </a:xfrm>
          <a:prstGeom prst="rect">
            <a:avLst/>
          </a:prstGeom>
          <a:solidFill>
            <a:schemeClr val="accent1">
              <a:lumMod val="20000"/>
              <a:lumOff val="80000"/>
            </a:schemeClr>
          </a:solidFill>
          <a:scene3d>
            <a:camera prst="obliqueBottomRight"/>
            <a:lightRig rig="threePt" dir="t"/>
          </a:scene3d>
        </p:spPr>
        <p:style>
          <a:lnRef idx="0">
            <a:schemeClr val="accent5"/>
          </a:lnRef>
          <a:fillRef idx="3">
            <a:schemeClr val="accent5"/>
          </a:fillRef>
          <a:effectRef idx="3">
            <a:schemeClr val="accent5"/>
          </a:effectRef>
          <a:fontRef idx="minor">
            <a:schemeClr val="lt1"/>
          </a:fontRef>
        </p:style>
        <p:txBody>
          <a:bodyPr vert="horz" lIns="91440" tIns="45720" rIns="91440" bIns="45720" rtlCol="0">
            <a:normAutofit fontScale="92500" lnSpcReduction="10000"/>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t>This saving is enough to turn the whole of </a:t>
            </a:r>
          </a:p>
          <a:p>
            <a:pPr marL="0" indent="0" algn="ctr">
              <a:buFont typeface="Arial" panose="020B0604020202020204" pitchFamily="34" charset="0"/>
              <a:buNone/>
            </a:pPr>
            <a:r>
              <a:rPr lang="en-US" sz="5200" b="1" dirty="0" smtClean="0"/>
              <a:t>Australia</a:t>
            </a:r>
            <a:r>
              <a:rPr lang="en-US" dirty="0" smtClean="0"/>
              <a:t> </a:t>
            </a:r>
          </a:p>
          <a:p>
            <a:pPr marL="0" indent="0" algn="ctr">
              <a:buFont typeface="Arial" panose="020B0604020202020204" pitchFamily="34" charset="0"/>
              <a:buNone/>
            </a:pPr>
            <a:r>
              <a:rPr lang="en-US" dirty="0" smtClean="0"/>
              <a:t>into a huge </a:t>
            </a:r>
          </a:p>
          <a:p>
            <a:pPr marL="0" indent="0" algn="ctr">
              <a:buFont typeface="Arial" panose="020B0604020202020204" pitchFamily="34" charset="0"/>
              <a:buNone/>
            </a:pPr>
            <a:r>
              <a:rPr lang="en-US" sz="5200" b="1" dirty="0" smtClean="0"/>
              <a:t>rice </a:t>
            </a:r>
            <a:r>
              <a:rPr lang="en-US" sz="5200" b="1" dirty="0" smtClean="0"/>
              <a:t>field</a:t>
            </a:r>
            <a:endParaRPr lang="en-US" sz="5200" b="1" dirty="0" smtClean="0"/>
          </a:p>
        </p:txBody>
      </p:sp>
    </p:spTree>
    <p:extLst>
      <p:ext uri="{BB962C8B-B14F-4D97-AF65-F5344CB8AC3E}">
        <p14:creationId xmlns:p14="http://schemas.microsoft.com/office/powerpoint/2010/main" val="162761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997" y="134770"/>
            <a:ext cx="9371949" cy="654938"/>
          </a:xfrm>
        </p:spPr>
        <p:txBody>
          <a:bodyPr/>
          <a:lstStyle/>
          <a:p>
            <a:r>
              <a:rPr lang="en-US" dirty="0"/>
              <a:t>Introducing Jal-Sutra.. </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95979937"/>
              </p:ext>
            </p:extLst>
          </p:nvPr>
        </p:nvGraphicFramePr>
        <p:xfrm>
          <a:off x="719742" y="889463"/>
          <a:ext cx="10394373" cy="5652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9CD8D479-8942-46E8-A226-A4E01F7A105C}" type="slidenum">
              <a:rPr lang="en-US" smtClean="0"/>
              <a:t>5</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a:t>Jalsutra – A fully managed, cloud based, server-less, and smart irrigation </a:t>
            </a:r>
            <a:r>
              <a:rPr lang="en-US" dirty="0" smtClean="0"/>
              <a:t>system</a:t>
            </a:r>
            <a:endParaRPr lang="en-US" dirty="0"/>
          </a:p>
        </p:txBody>
      </p:sp>
    </p:spTree>
    <p:extLst>
      <p:ext uri="{BB962C8B-B14F-4D97-AF65-F5344CB8AC3E}">
        <p14:creationId xmlns:p14="http://schemas.microsoft.com/office/powerpoint/2010/main" val="255669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201" y="259479"/>
            <a:ext cx="9371949" cy="662951"/>
          </a:xfrm>
        </p:spPr>
        <p:txBody>
          <a:bodyPr/>
          <a:lstStyle/>
          <a:p>
            <a:r>
              <a:rPr lang="en-US" dirty="0"/>
              <a:t>Jal-Sutra – </a:t>
            </a:r>
            <a:r>
              <a:rPr lang="en-US" dirty="0" smtClean="0"/>
              <a:t>The Architecture</a:t>
            </a:r>
            <a:endParaRPr lang="en-US" dirty="0"/>
          </a:p>
        </p:txBody>
      </p:sp>
      <p:sp>
        <p:nvSpPr>
          <p:cNvPr id="4" name="Slide Number Placeholder 3"/>
          <p:cNvSpPr>
            <a:spLocks noGrp="1"/>
          </p:cNvSpPr>
          <p:nvPr>
            <p:ph type="sldNum" sz="quarter" idx="12"/>
          </p:nvPr>
        </p:nvSpPr>
        <p:spPr/>
        <p:txBody>
          <a:bodyPr/>
          <a:lstStyle/>
          <a:p>
            <a:fld id="{9CD8D479-8942-46E8-A226-A4E01F7A105C}" type="slidenum">
              <a:rPr lang="en-US" smtClean="0"/>
              <a:t>6</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a:t>Jalsutra – A fully managed, cloud based, server-less, and smart irrigation system</a:t>
            </a:r>
            <a:endParaRPr lang="en-US" dirty="0"/>
          </a:p>
        </p:txBody>
      </p:sp>
      <p:sp>
        <p:nvSpPr>
          <p:cNvPr id="16" name="Chevron 15"/>
          <p:cNvSpPr/>
          <p:nvPr/>
        </p:nvSpPr>
        <p:spPr>
          <a:xfrm>
            <a:off x="3130853" y="5773689"/>
            <a:ext cx="6071335" cy="691119"/>
          </a:xfrm>
          <a:prstGeom prst="chevr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Analytical and Intelligence Framework</a:t>
            </a:r>
            <a:endParaRPr lang="en-US" dirty="0">
              <a:solidFill>
                <a:schemeClr val="tx1"/>
              </a:solidFill>
            </a:endParaRPr>
          </a:p>
        </p:txBody>
      </p:sp>
      <p:sp>
        <p:nvSpPr>
          <p:cNvPr id="18" name="Chevron 17"/>
          <p:cNvSpPr/>
          <p:nvPr/>
        </p:nvSpPr>
        <p:spPr>
          <a:xfrm>
            <a:off x="8970351" y="5765267"/>
            <a:ext cx="2879499" cy="691119"/>
          </a:xfrm>
          <a:prstGeom prst="chevr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Storage and Visualization</a:t>
            </a:r>
            <a:endParaRPr lang="en-US" dirty="0">
              <a:solidFill>
                <a:schemeClr val="tx1"/>
              </a:solidFill>
            </a:endParaRPr>
          </a:p>
        </p:txBody>
      </p:sp>
      <p:sp>
        <p:nvSpPr>
          <p:cNvPr id="19" name="Chevron 18"/>
          <p:cNvSpPr/>
          <p:nvPr/>
        </p:nvSpPr>
        <p:spPr>
          <a:xfrm>
            <a:off x="544844" y="5769735"/>
            <a:ext cx="2830710" cy="691119"/>
          </a:xfrm>
          <a:prstGeom prst="chevr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Acquisition</a:t>
            </a:r>
            <a:endParaRPr lang="en-US" dirty="0">
              <a:solidFill>
                <a:schemeClr val="tx1"/>
              </a:solidFill>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163" y="2987627"/>
            <a:ext cx="735010" cy="735010"/>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6664" y="2802129"/>
            <a:ext cx="1001990" cy="1001990"/>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0064" y="2967380"/>
            <a:ext cx="836739" cy="83673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0788" y="954956"/>
            <a:ext cx="782143" cy="782143"/>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708" y="4618753"/>
            <a:ext cx="779946" cy="779946"/>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1702" y="4578209"/>
            <a:ext cx="1483572" cy="778874"/>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87311" y="2884344"/>
            <a:ext cx="780290" cy="780290"/>
          </a:xfrm>
          <a:prstGeom prst="rect">
            <a:avLst/>
          </a:prstGeom>
        </p:spPr>
      </p:pic>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09755" y="4251052"/>
            <a:ext cx="735401" cy="735401"/>
          </a:xfrm>
          <a:prstGeom prst="rect">
            <a:avLst/>
          </a:prstGeom>
        </p:spPr>
      </p:pic>
      <p:grpSp>
        <p:nvGrpSpPr>
          <p:cNvPr id="39" name="Group 38"/>
          <p:cNvGrpSpPr/>
          <p:nvPr/>
        </p:nvGrpSpPr>
        <p:grpSpPr>
          <a:xfrm>
            <a:off x="1590908" y="2976343"/>
            <a:ext cx="1221862" cy="815159"/>
            <a:chOff x="1049641" y="3116377"/>
            <a:chExt cx="1926315" cy="1256546"/>
          </a:xfrm>
        </p:grpSpPr>
        <p:sp>
          <p:nvSpPr>
            <p:cNvPr id="38" name="Left-Right Arrow Callout 37"/>
            <p:cNvSpPr/>
            <p:nvPr/>
          </p:nvSpPr>
          <p:spPr>
            <a:xfrm>
              <a:off x="1049641" y="3116377"/>
              <a:ext cx="1926315" cy="1256546"/>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LM7 - Bibliography For &lt;strong&gt;Programming&lt;/strong&gt;"/>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3279" y="3171700"/>
              <a:ext cx="830060" cy="1129182"/>
            </a:xfrm>
            <a:prstGeom prst="rect">
              <a:avLst/>
            </a:prstGeom>
          </p:spPr>
        </p:pic>
      </p:grpSp>
      <p:sp>
        <p:nvSpPr>
          <p:cNvPr id="40" name="Right Arrow 39"/>
          <p:cNvSpPr/>
          <p:nvPr/>
        </p:nvSpPr>
        <p:spPr>
          <a:xfrm>
            <a:off x="5478097" y="3004978"/>
            <a:ext cx="878521" cy="596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Down Arrow 40"/>
          <p:cNvSpPr/>
          <p:nvPr/>
        </p:nvSpPr>
        <p:spPr>
          <a:xfrm>
            <a:off x="6944431" y="1922306"/>
            <a:ext cx="523702" cy="84828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a:off x="6944431" y="3770642"/>
            <a:ext cx="608500" cy="692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p:cNvSpPr/>
          <p:nvPr/>
        </p:nvSpPr>
        <p:spPr>
          <a:xfrm rot="5400000">
            <a:off x="5739263" y="4578812"/>
            <a:ext cx="608500" cy="9473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p:cNvSpPr/>
          <p:nvPr/>
        </p:nvSpPr>
        <p:spPr>
          <a:xfrm rot="10800000">
            <a:off x="4373286" y="3914502"/>
            <a:ext cx="608500" cy="552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8104908" y="2976343"/>
            <a:ext cx="1472241" cy="596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Bent-Up Arrow 46"/>
          <p:cNvSpPr/>
          <p:nvPr/>
        </p:nvSpPr>
        <p:spPr>
          <a:xfrm rot="5400000">
            <a:off x="8541503" y="3704170"/>
            <a:ext cx="1460216" cy="908561"/>
          </a:xfrm>
          <a:prstGeom prst="bentUpArrow">
            <a:avLst>
              <a:gd name="adj1" fmla="val 28448"/>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Free illustration: Communication, Internet - Free Image on Pixabay ..."/>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743" y="1116758"/>
            <a:ext cx="1444322" cy="923764"/>
          </a:xfrm>
          <a:prstGeom prst="rect">
            <a:avLst/>
          </a:prstGeom>
        </p:spPr>
      </p:pic>
      <p:sp>
        <p:nvSpPr>
          <p:cNvPr id="49" name="Right Arrow 48"/>
          <p:cNvSpPr/>
          <p:nvPr/>
        </p:nvSpPr>
        <p:spPr>
          <a:xfrm rot="5400000">
            <a:off x="859723" y="2198502"/>
            <a:ext cx="557890" cy="63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5400000">
            <a:off x="855309" y="3935758"/>
            <a:ext cx="557890" cy="63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File:Centrifugal &lt;strong&gt;Pump&lt;/strong&gt;.svg - Wikimedia Commons"/>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1267" y="4611073"/>
            <a:ext cx="1021488" cy="749357"/>
          </a:xfrm>
          <a:prstGeom prst="rect">
            <a:avLst/>
          </a:prstGeom>
        </p:spPr>
      </p:pic>
      <p:sp>
        <p:nvSpPr>
          <p:cNvPr id="52" name="Up-Down Arrow 51"/>
          <p:cNvSpPr/>
          <p:nvPr/>
        </p:nvSpPr>
        <p:spPr>
          <a:xfrm rot="5400000">
            <a:off x="3308170" y="2842875"/>
            <a:ext cx="477635" cy="108574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663962" y="1155960"/>
            <a:ext cx="2297615"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200" dirty="0" smtClean="0"/>
              <a:t>Temperature, Humidity, Soil Moisture and Rain Sensors</a:t>
            </a:r>
            <a:endParaRPr lang="en-US" sz="1200" dirty="0"/>
          </a:p>
        </p:txBody>
      </p:sp>
      <p:sp>
        <p:nvSpPr>
          <p:cNvPr id="54" name="TextBox 53"/>
          <p:cNvSpPr txBox="1"/>
          <p:nvPr/>
        </p:nvSpPr>
        <p:spPr>
          <a:xfrm>
            <a:off x="7599069" y="1135422"/>
            <a:ext cx="251668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200" dirty="0" smtClean="0"/>
              <a:t>Azure Machine Learning Web Service</a:t>
            </a:r>
            <a:endParaRPr lang="en-US" sz="1200" dirty="0"/>
          </a:p>
        </p:txBody>
      </p:sp>
      <p:sp>
        <p:nvSpPr>
          <p:cNvPr id="55" name="TextBox 54"/>
          <p:cNvSpPr txBox="1"/>
          <p:nvPr/>
        </p:nvSpPr>
        <p:spPr>
          <a:xfrm>
            <a:off x="3815014" y="2267070"/>
            <a:ext cx="172504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dirty="0" smtClean="0"/>
              <a:t>Azure IoT Hub interfacing </a:t>
            </a:r>
            <a:r>
              <a:rPr lang="en-US" sz="1200" dirty="0" smtClean="0"/>
              <a:t>with </a:t>
            </a:r>
            <a:r>
              <a:rPr lang="en-US" sz="1200" dirty="0" smtClean="0"/>
              <a:t>the Raspberry </a:t>
            </a:r>
            <a:r>
              <a:rPr lang="en-US" sz="1200" dirty="0" smtClean="0"/>
              <a:t>Pi</a:t>
            </a:r>
            <a:endParaRPr lang="en-US" sz="1200" dirty="0"/>
          </a:p>
        </p:txBody>
      </p:sp>
      <p:sp>
        <p:nvSpPr>
          <p:cNvPr id="56" name="TextBox 55"/>
          <p:cNvSpPr txBox="1"/>
          <p:nvPr/>
        </p:nvSpPr>
        <p:spPr>
          <a:xfrm>
            <a:off x="9407978" y="5195068"/>
            <a:ext cx="1538954"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dirty="0" smtClean="0"/>
              <a:t>Power BI Dashboard</a:t>
            </a:r>
            <a:endParaRPr lang="en-US" sz="1200" dirty="0"/>
          </a:p>
        </p:txBody>
      </p:sp>
      <p:sp>
        <p:nvSpPr>
          <p:cNvPr id="57" name="TextBox 56"/>
          <p:cNvSpPr txBox="1"/>
          <p:nvPr/>
        </p:nvSpPr>
        <p:spPr>
          <a:xfrm>
            <a:off x="9465330" y="2503037"/>
            <a:ext cx="1538954"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dirty="0" smtClean="0"/>
              <a:t>Azure SQL Database</a:t>
            </a:r>
            <a:endParaRPr lang="en-US" sz="1200" dirty="0"/>
          </a:p>
        </p:txBody>
      </p:sp>
      <p:sp>
        <p:nvSpPr>
          <p:cNvPr id="58" name="TextBox 57"/>
          <p:cNvSpPr txBox="1"/>
          <p:nvPr/>
        </p:nvSpPr>
        <p:spPr>
          <a:xfrm>
            <a:off x="3908057" y="5443590"/>
            <a:ext cx="1538954"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dirty="0" smtClean="0"/>
              <a:t>Azure Function (C#)</a:t>
            </a:r>
            <a:endParaRPr lang="en-US" sz="1200" dirty="0"/>
          </a:p>
        </p:txBody>
      </p:sp>
      <p:sp>
        <p:nvSpPr>
          <p:cNvPr id="59" name="TextBox 58"/>
          <p:cNvSpPr txBox="1"/>
          <p:nvPr/>
        </p:nvSpPr>
        <p:spPr>
          <a:xfrm>
            <a:off x="6216332" y="5453462"/>
            <a:ext cx="1538954"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dirty="0" smtClean="0"/>
              <a:t>Azure Event Hub</a:t>
            </a:r>
            <a:endParaRPr lang="en-US" sz="1200" dirty="0"/>
          </a:p>
        </p:txBody>
      </p:sp>
      <p:sp>
        <p:nvSpPr>
          <p:cNvPr id="60" name="TextBox 59"/>
          <p:cNvSpPr txBox="1"/>
          <p:nvPr/>
        </p:nvSpPr>
        <p:spPr>
          <a:xfrm>
            <a:off x="1757315" y="3827392"/>
            <a:ext cx="1725041"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dirty="0" smtClean="0"/>
              <a:t>Python 3 based IoT Hub client running on Raspberry Pi 3 for 2-way communication</a:t>
            </a:r>
            <a:endParaRPr lang="en-US" sz="1200" dirty="0"/>
          </a:p>
        </p:txBody>
      </p:sp>
      <p:sp>
        <p:nvSpPr>
          <p:cNvPr id="61" name="TextBox 60"/>
          <p:cNvSpPr txBox="1"/>
          <p:nvPr/>
        </p:nvSpPr>
        <p:spPr>
          <a:xfrm>
            <a:off x="544844" y="5423871"/>
            <a:ext cx="2011982"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dirty="0" smtClean="0"/>
              <a:t>Water Pump and Drainage</a:t>
            </a:r>
            <a:endParaRPr lang="en-US" sz="1200" dirty="0"/>
          </a:p>
        </p:txBody>
      </p:sp>
      <p:sp>
        <p:nvSpPr>
          <p:cNvPr id="62" name="TextBox 61"/>
          <p:cNvSpPr txBox="1"/>
          <p:nvPr/>
        </p:nvSpPr>
        <p:spPr>
          <a:xfrm>
            <a:off x="7611585" y="3554510"/>
            <a:ext cx="902935"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dirty="0" smtClean="0"/>
              <a:t>Azure Stream Analytics</a:t>
            </a:r>
          </a:p>
        </p:txBody>
      </p:sp>
    </p:spTree>
    <p:extLst>
      <p:ext uri="{BB962C8B-B14F-4D97-AF65-F5344CB8AC3E}">
        <p14:creationId xmlns:p14="http://schemas.microsoft.com/office/powerpoint/2010/main" val="288637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do?</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24026602"/>
              </p:ext>
            </p:extLst>
          </p:nvPr>
        </p:nvGraphicFramePr>
        <p:xfrm>
          <a:off x="806336" y="1459653"/>
          <a:ext cx="10507288" cy="5169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9CD8D479-8942-46E8-A226-A4E01F7A105C}" type="slidenum">
              <a:rPr lang="en-US" smtClean="0"/>
              <a:t>7</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a:t>Jalsutra – A fully managed, cloud based, server-less, and smart irrigation system</a:t>
            </a:r>
            <a:endParaRPr lang="en-US" dirty="0"/>
          </a:p>
        </p:txBody>
      </p:sp>
    </p:spTree>
    <p:extLst>
      <p:ext uri="{BB962C8B-B14F-4D97-AF65-F5344CB8AC3E}">
        <p14:creationId xmlns:p14="http://schemas.microsoft.com/office/powerpoint/2010/main" val="103996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Cost Impact</a:t>
            </a:r>
            <a:endParaRPr lang="en-US" dirty="0"/>
          </a:p>
        </p:txBody>
      </p:sp>
      <p:sp>
        <p:nvSpPr>
          <p:cNvPr id="4" name="Slide Number Placeholder 3"/>
          <p:cNvSpPr>
            <a:spLocks noGrp="1"/>
          </p:cNvSpPr>
          <p:nvPr>
            <p:ph type="sldNum" sz="quarter" idx="12"/>
          </p:nvPr>
        </p:nvSpPr>
        <p:spPr/>
        <p:txBody>
          <a:bodyPr/>
          <a:lstStyle/>
          <a:p>
            <a:fld id="{9CD8D479-8942-46E8-A226-A4E01F7A105C}" type="slidenum">
              <a:rPr lang="en-US" smtClean="0"/>
              <a:t>8</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a:t>Jalsutra – A fully managed, cloud based, server-less, and smart irrigation system</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63291717"/>
              </p:ext>
            </p:extLst>
          </p:nvPr>
        </p:nvGraphicFramePr>
        <p:xfrm>
          <a:off x="1410026" y="1930559"/>
          <a:ext cx="8127999" cy="2494280"/>
        </p:xfrm>
        <a:graphic>
          <a:graphicData uri="http://schemas.openxmlformats.org/drawingml/2006/table">
            <a:tbl>
              <a:tblPr firstRow="1" bandRow="1">
                <a:tableStyleId>{BC89EF96-8CEA-46FF-86C4-4CE0E7609802}</a:tableStyleId>
              </a:tblPr>
              <a:tblGrid>
                <a:gridCol w="4933856">
                  <a:extLst>
                    <a:ext uri="{9D8B030D-6E8A-4147-A177-3AD203B41FA5}">
                      <a16:colId xmlns="" xmlns:a16="http://schemas.microsoft.com/office/drawing/2014/main" val="20000"/>
                    </a:ext>
                  </a:extLst>
                </a:gridCol>
                <a:gridCol w="1648496">
                  <a:extLst>
                    <a:ext uri="{9D8B030D-6E8A-4147-A177-3AD203B41FA5}">
                      <a16:colId xmlns="" xmlns:a16="http://schemas.microsoft.com/office/drawing/2014/main" val="20001"/>
                    </a:ext>
                  </a:extLst>
                </a:gridCol>
                <a:gridCol w="1545647">
                  <a:extLst>
                    <a:ext uri="{9D8B030D-6E8A-4147-A177-3AD203B41FA5}">
                      <a16:colId xmlns="" xmlns:a16="http://schemas.microsoft.com/office/drawing/2014/main" val="20002"/>
                    </a:ext>
                  </a:extLst>
                </a:gridCol>
              </a:tblGrid>
              <a:tr h="370840">
                <a:tc>
                  <a:txBody>
                    <a:bodyPr/>
                    <a:lstStyle/>
                    <a:p>
                      <a:pPr algn="ctr"/>
                      <a:r>
                        <a:rPr lang="en-US" dirty="0" smtClean="0"/>
                        <a:t>For an average</a:t>
                      </a:r>
                      <a:r>
                        <a:rPr lang="en-US" baseline="0" dirty="0" smtClean="0"/>
                        <a:t> farm</a:t>
                      </a:r>
                      <a:endParaRPr lang="en-US" dirty="0"/>
                    </a:p>
                  </a:txBody>
                  <a:tcPr anchor="ctr"/>
                </a:tc>
                <a:tc>
                  <a:txBody>
                    <a:bodyPr/>
                    <a:lstStyle/>
                    <a:p>
                      <a:pPr algn="ctr"/>
                      <a:r>
                        <a:rPr lang="en-US" dirty="0" smtClean="0"/>
                        <a:t>Traditional</a:t>
                      </a:r>
                      <a:r>
                        <a:rPr lang="en-US" baseline="0" dirty="0" smtClean="0"/>
                        <a:t> Techniques</a:t>
                      </a:r>
                      <a:endParaRPr lang="en-US" dirty="0"/>
                    </a:p>
                  </a:txBody>
                  <a:tcPr/>
                </a:tc>
                <a:tc>
                  <a:txBody>
                    <a:bodyPr/>
                    <a:lstStyle/>
                    <a:p>
                      <a:pPr algn="ctr"/>
                      <a:r>
                        <a:rPr lang="en-US" dirty="0" smtClean="0"/>
                        <a:t>Jal-Sutra</a:t>
                      </a:r>
                      <a:endParaRPr lang="en-US" dirty="0"/>
                    </a:p>
                  </a:txBody>
                  <a:tcPr/>
                </a:tc>
                <a:extLst>
                  <a:ext uri="{0D108BD9-81ED-4DB2-BD59-A6C34878D82A}">
                    <a16:rowId xmlns="" xmlns:a16="http://schemas.microsoft.com/office/drawing/2014/main" val="10000"/>
                  </a:ext>
                </a:extLst>
              </a:tr>
              <a:tr h="370840">
                <a:tc>
                  <a:txBody>
                    <a:bodyPr/>
                    <a:lstStyle/>
                    <a:p>
                      <a:r>
                        <a:rPr lang="en-US" dirty="0" smtClean="0"/>
                        <a:t>Hardware</a:t>
                      </a:r>
                      <a:r>
                        <a:rPr lang="en-US" baseline="0" dirty="0" smtClean="0"/>
                        <a:t> Costs (</a:t>
                      </a:r>
                      <a:r>
                        <a:rPr lang="en-US" dirty="0" smtClean="0"/>
                        <a:t>INR one-time</a:t>
                      </a:r>
                      <a:r>
                        <a:rPr lang="en-US" baseline="0" dirty="0" smtClean="0"/>
                        <a:t>)</a:t>
                      </a:r>
                      <a:endParaRPr lang="en-US" dirty="0"/>
                    </a:p>
                  </a:txBody>
                  <a:tcPr/>
                </a:tc>
                <a:tc>
                  <a:txBody>
                    <a:bodyPr/>
                    <a:lstStyle/>
                    <a:p>
                      <a:pPr algn="ctr"/>
                      <a:r>
                        <a:rPr lang="en-US" dirty="0" smtClean="0"/>
                        <a:t>N/A</a:t>
                      </a:r>
                      <a:endParaRPr lang="en-US" dirty="0"/>
                    </a:p>
                  </a:txBody>
                  <a:tcPr/>
                </a:tc>
                <a:tc>
                  <a:txBody>
                    <a:bodyPr/>
                    <a:lstStyle/>
                    <a:p>
                      <a:pPr algn="ctr"/>
                      <a:r>
                        <a:rPr lang="en-US" dirty="0" smtClean="0"/>
                        <a:t>4000</a:t>
                      </a:r>
                      <a:endParaRPr lang="en-US" dirty="0"/>
                    </a:p>
                  </a:txBody>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Irrigation setup </a:t>
                      </a:r>
                      <a:r>
                        <a:rPr lang="en-US" baseline="0" dirty="0" smtClean="0"/>
                        <a:t>(</a:t>
                      </a:r>
                      <a:r>
                        <a:rPr lang="en-US" dirty="0" smtClean="0"/>
                        <a:t>INR one-time</a:t>
                      </a:r>
                      <a:r>
                        <a:rPr lang="en-US" baseline="0" dirty="0" smtClean="0"/>
                        <a:t>)</a:t>
                      </a:r>
                      <a:endParaRPr lang="en-US" dirty="0" smtClean="0"/>
                    </a:p>
                  </a:txBody>
                  <a:tcPr/>
                </a:tc>
                <a:tc>
                  <a:txBody>
                    <a:bodyPr/>
                    <a:lstStyle/>
                    <a:p>
                      <a:pPr algn="ctr"/>
                      <a:r>
                        <a:rPr lang="en-US" dirty="0" smtClean="0"/>
                        <a:t>N/A</a:t>
                      </a:r>
                      <a:endParaRPr lang="en-US" dirty="0"/>
                    </a:p>
                  </a:txBody>
                  <a:tcPr/>
                </a:tc>
                <a:tc>
                  <a:txBody>
                    <a:bodyPr/>
                    <a:lstStyle/>
                    <a:p>
                      <a:pPr algn="ctr"/>
                      <a:r>
                        <a:rPr lang="en-US" dirty="0" smtClean="0"/>
                        <a:t>20,000</a:t>
                      </a:r>
                      <a:endParaRPr lang="en-US" dirty="0"/>
                    </a:p>
                  </a:txBody>
                  <a:tcPr/>
                </a:tc>
                <a:extLst>
                  <a:ext uri="{0D108BD9-81ED-4DB2-BD59-A6C34878D82A}">
                    <a16:rowId xmlns="" xmlns:a16="http://schemas.microsoft.com/office/drawing/2014/main" val="4160032353"/>
                  </a:ext>
                </a:extLst>
              </a:tr>
              <a:tr h="370840">
                <a:tc>
                  <a:txBody>
                    <a:bodyPr/>
                    <a:lstStyle/>
                    <a:p>
                      <a:r>
                        <a:rPr lang="en-US" dirty="0" smtClean="0"/>
                        <a:t>Cloud Service</a:t>
                      </a:r>
                      <a:r>
                        <a:rPr lang="en-US" baseline="0" dirty="0" smtClean="0"/>
                        <a:t> Cost (</a:t>
                      </a:r>
                      <a:r>
                        <a:rPr lang="en-US" dirty="0" smtClean="0"/>
                        <a:t>INR per year</a:t>
                      </a:r>
                      <a:r>
                        <a:rPr lang="en-US" baseline="0" dirty="0" smtClean="0"/>
                        <a:t>)</a:t>
                      </a:r>
                      <a:endParaRPr lang="en-US" dirty="0"/>
                    </a:p>
                  </a:txBody>
                  <a:tcPr/>
                </a:tc>
                <a:tc>
                  <a:txBody>
                    <a:bodyPr/>
                    <a:lstStyle/>
                    <a:p>
                      <a:pPr algn="ctr"/>
                      <a:r>
                        <a:rPr lang="en-US" dirty="0" smtClean="0"/>
                        <a:t>N/A</a:t>
                      </a:r>
                      <a:endParaRPr lang="en-US" dirty="0"/>
                    </a:p>
                  </a:txBody>
                  <a:tcPr/>
                </a:tc>
                <a:tc>
                  <a:txBody>
                    <a:bodyPr/>
                    <a:lstStyle/>
                    <a:p>
                      <a:pPr algn="ctr"/>
                      <a:r>
                        <a:rPr lang="en-US" dirty="0" smtClean="0"/>
                        <a:t>20,000</a:t>
                      </a:r>
                      <a:endParaRPr lang="en-US" dirty="0"/>
                    </a:p>
                  </a:txBody>
                  <a:tcPr/>
                </a:tc>
                <a:extLst>
                  <a:ext uri="{0D108BD9-81ED-4DB2-BD59-A6C34878D82A}">
                    <a16:rowId xmlns="" xmlns:a16="http://schemas.microsoft.com/office/drawing/2014/main" val="10002"/>
                  </a:ext>
                </a:extLst>
              </a:tr>
              <a:tr h="370840">
                <a:tc>
                  <a:txBody>
                    <a:bodyPr/>
                    <a:lstStyle/>
                    <a:p>
                      <a:r>
                        <a:rPr lang="en-US" dirty="0" smtClean="0"/>
                        <a:t>Watering cost  (INR per year)</a:t>
                      </a:r>
                      <a:endParaRPr lang="en-US" dirty="0"/>
                    </a:p>
                  </a:txBody>
                  <a:tcPr/>
                </a:tc>
                <a:tc>
                  <a:txBody>
                    <a:bodyPr/>
                    <a:lstStyle/>
                    <a:p>
                      <a:pPr algn="ctr"/>
                      <a:r>
                        <a:rPr lang="en-US" dirty="0" smtClean="0"/>
                        <a:t>100,000</a:t>
                      </a:r>
                      <a:endParaRPr lang="en-US" dirty="0"/>
                    </a:p>
                  </a:txBody>
                  <a:tcPr/>
                </a:tc>
                <a:tc>
                  <a:txBody>
                    <a:bodyPr/>
                    <a:lstStyle/>
                    <a:p>
                      <a:pPr algn="ctr"/>
                      <a:r>
                        <a:rPr lang="en-US" dirty="0" smtClean="0"/>
                        <a:t>30,000</a:t>
                      </a:r>
                      <a:endParaRPr lang="en-US" dirty="0"/>
                    </a:p>
                  </a:txBody>
                  <a:tcPr/>
                </a:tc>
                <a:extLst>
                  <a:ext uri="{0D108BD9-81ED-4DB2-BD59-A6C34878D82A}">
                    <a16:rowId xmlns="" xmlns:a16="http://schemas.microsoft.com/office/drawing/2014/main" val="10003"/>
                  </a:ext>
                </a:extLst>
              </a:tr>
              <a:tr h="370840">
                <a:tc>
                  <a:txBody>
                    <a:bodyPr/>
                    <a:lstStyle/>
                    <a:p>
                      <a:pPr marL="0" algn="ctr" defTabSz="914400" rtl="0" eaLnBrk="1" latinLnBrk="0" hangingPunct="1"/>
                      <a:r>
                        <a:rPr lang="en-US" sz="1800" b="1" kern="1200" dirty="0" smtClean="0">
                          <a:solidFill>
                            <a:schemeClr val="tx1"/>
                          </a:solidFill>
                          <a:latin typeface="+mn-lt"/>
                          <a:ea typeface="+mn-ea"/>
                          <a:cs typeface="+mn-cs"/>
                        </a:rPr>
                        <a:t>Total (INR per year)</a:t>
                      </a:r>
                      <a:endParaRPr lang="en-US" sz="1800" b="1" kern="1200" dirty="0">
                        <a:solidFill>
                          <a:schemeClr val="tx1"/>
                        </a:solidFill>
                        <a:latin typeface="+mn-lt"/>
                        <a:ea typeface="+mn-ea"/>
                        <a:cs typeface="+mn-cs"/>
                      </a:endParaRPr>
                    </a:p>
                  </a:txBody>
                  <a:tcPr/>
                </a:tc>
                <a:tc>
                  <a:txBody>
                    <a:bodyPr/>
                    <a:lstStyle/>
                    <a:p>
                      <a:pPr marL="0" algn="ctr" defTabSz="914400" rtl="0" eaLnBrk="1" latinLnBrk="0" hangingPunct="1"/>
                      <a:r>
                        <a:rPr lang="en-US" sz="1800" b="1" kern="1200" dirty="0" smtClean="0">
                          <a:solidFill>
                            <a:schemeClr val="tx1"/>
                          </a:solidFill>
                          <a:latin typeface="+mn-lt"/>
                          <a:ea typeface="+mn-ea"/>
                          <a:cs typeface="+mn-cs"/>
                        </a:rPr>
                        <a:t>100,000</a:t>
                      </a:r>
                      <a:endParaRPr lang="en-US" sz="1800" b="1" kern="1200" dirty="0">
                        <a:solidFill>
                          <a:schemeClr val="tx1"/>
                        </a:solidFill>
                        <a:latin typeface="+mn-lt"/>
                        <a:ea typeface="+mn-ea"/>
                        <a:cs typeface="+mn-cs"/>
                      </a:endParaRPr>
                    </a:p>
                  </a:txBody>
                  <a:tcPr/>
                </a:tc>
                <a:tc>
                  <a:txBody>
                    <a:bodyPr/>
                    <a:lstStyle/>
                    <a:p>
                      <a:pPr marL="0" algn="ctr" defTabSz="914400" rtl="0" eaLnBrk="1" latinLnBrk="0" hangingPunct="1"/>
                      <a:r>
                        <a:rPr lang="en-US" sz="1800" b="1" kern="1200" dirty="0" smtClean="0">
                          <a:solidFill>
                            <a:schemeClr val="tx1"/>
                          </a:solidFill>
                          <a:latin typeface="+mn-lt"/>
                          <a:ea typeface="+mn-ea"/>
                          <a:cs typeface="+mn-cs"/>
                        </a:rPr>
                        <a:t>74,000</a:t>
                      </a:r>
                      <a:endParaRPr lang="en-US" sz="1800" b="1" kern="1200" dirty="0">
                        <a:solidFill>
                          <a:schemeClr val="tx1"/>
                        </a:solidFill>
                        <a:latin typeface="+mn-lt"/>
                        <a:ea typeface="+mn-ea"/>
                        <a:cs typeface="+mn-cs"/>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1410026" y="4641814"/>
            <a:ext cx="8127999" cy="17706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The initial investment will be </a:t>
            </a:r>
            <a:r>
              <a:rPr lang="en-US" sz="2200" b="1" dirty="0"/>
              <a:t>recovered in the first year itself</a:t>
            </a:r>
            <a:r>
              <a:rPr lang="en-US" dirty="0"/>
              <a:t>. After there the first year, there will be </a:t>
            </a:r>
            <a:r>
              <a:rPr lang="en-US" sz="2200" b="1" dirty="0"/>
              <a:t>50% </a:t>
            </a:r>
            <a:r>
              <a:rPr lang="en-US" sz="2200" b="1" dirty="0" smtClean="0"/>
              <a:t>recurring cost </a:t>
            </a:r>
            <a:r>
              <a:rPr lang="en-US" sz="2200" b="1" dirty="0"/>
              <a:t>benefit each year</a:t>
            </a:r>
            <a:r>
              <a:rPr lang="en-US" dirty="0"/>
              <a:t>. This is a direct cost benefit </a:t>
            </a:r>
            <a:r>
              <a:rPr lang="en-US" sz="2200" b="1" dirty="0"/>
              <a:t>over and above the environmental and social benefits</a:t>
            </a:r>
            <a:r>
              <a:rPr lang="en-US" dirty="0"/>
              <a:t>. </a:t>
            </a:r>
            <a:r>
              <a:rPr lang="en-US" dirty="0" smtClean="0"/>
              <a:t>Using </a:t>
            </a:r>
            <a:r>
              <a:rPr lang="en-US" sz="2200" b="1" dirty="0" smtClean="0"/>
              <a:t>specialized hardware</a:t>
            </a:r>
            <a:r>
              <a:rPr lang="en-US" b="1" dirty="0" smtClean="0"/>
              <a:t> </a:t>
            </a:r>
            <a:r>
              <a:rPr lang="en-US" dirty="0" smtClean="0"/>
              <a:t>would</a:t>
            </a:r>
            <a:r>
              <a:rPr lang="en-US" b="1" dirty="0" smtClean="0"/>
              <a:t> </a:t>
            </a:r>
            <a:r>
              <a:rPr lang="en-US" dirty="0" smtClean="0"/>
              <a:t>also</a:t>
            </a:r>
            <a:r>
              <a:rPr lang="en-US" b="1" dirty="0" smtClean="0"/>
              <a:t> </a:t>
            </a:r>
            <a:r>
              <a:rPr lang="en-US" sz="2200" b="1" dirty="0" smtClean="0"/>
              <a:t>bring down</a:t>
            </a:r>
            <a:r>
              <a:rPr lang="en-US" b="1" dirty="0" smtClean="0"/>
              <a:t> </a:t>
            </a:r>
            <a:r>
              <a:rPr lang="en-US" dirty="0" smtClean="0"/>
              <a:t>the initial hardware </a:t>
            </a:r>
            <a:r>
              <a:rPr lang="en-US" sz="2200" b="1" dirty="0" smtClean="0"/>
              <a:t>cost by 75%</a:t>
            </a:r>
            <a:r>
              <a:rPr lang="en-US" dirty="0" smtClean="0"/>
              <a:t>.</a:t>
            </a:r>
            <a:endParaRPr lang="en-US" dirty="0"/>
          </a:p>
        </p:txBody>
      </p:sp>
    </p:spTree>
    <p:extLst>
      <p:ext uri="{BB962C8B-B14F-4D97-AF65-F5344CB8AC3E}">
        <p14:creationId xmlns:p14="http://schemas.microsoft.com/office/powerpoint/2010/main" val="9849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International Water Conflicts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45971053"/>
              </p:ext>
            </p:extLst>
          </p:nvPr>
        </p:nvGraphicFramePr>
        <p:xfrm>
          <a:off x="1409700" y="1565275"/>
          <a:ext cx="9372600" cy="4621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9CD8D479-8942-46E8-A226-A4E01F7A105C}" type="slidenum">
              <a:rPr lang="en-US" smtClean="0"/>
              <a:t>9</a:t>
            </a:fld>
            <a:endParaRPr lang="en-US"/>
          </a:p>
        </p:txBody>
      </p:sp>
      <p:sp>
        <p:nvSpPr>
          <p:cNvPr id="5" name="Date Placeholder 4"/>
          <p:cNvSpPr>
            <a:spLocks noGrp="1"/>
          </p:cNvSpPr>
          <p:nvPr>
            <p:ph type="dt" sz="half" idx="10"/>
          </p:nvPr>
        </p:nvSpPr>
        <p:spPr/>
        <p:txBody>
          <a:bodyPr/>
          <a:lstStyle/>
          <a:p>
            <a:fld id="{6DD1B487-36FD-4CED-B07A-1A81FC6540B1}" type="datetime1">
              <a:rPr lang="en-US" smtClean="0"/>
              <a:pPr/>
              <a:t>7/11/2018</a:t>
            </a:fld>
            <a:endParaRPr lang="en-US" dirty="0"/>
          </a:p>
        </p:txBody>
      </p:sp>
      <p:sp>
        <p:nvSpPr>
          <p:cNvPr id="6" name="Footer Placeholder 5"/>
          <p:cNvSpPr>
            <a:spLocks noGrp="1"/>
          </p:cNvSpPr>
          <p:nvPr>
            <p:ph type="ftr" sz="quarter" idx="11"/>
          </p:nvPr>
        </p:nvSpPr>
        <p:spPr/>
        <p:txBody>
          <a:bodyPr/>
          <a:lstStyle/>
          <a:p>
            <a:r>
              <a:rPr lang="en-US" dirty="0"/>
              <a:t>Jalsutra – A fully managed, cloud based, server-less, and smart irrigation system</a:t>
            </a:r>
            <a:endParaRPr lang="en-US" dirty="0"/>
          </a:p>
        </p:txBody>
      </p:sp>
    </p:spTree>
    <p:extLst>
      <p:ext uri="{BB962C8B-B14F-4D97-AF65-F5344CB8AC3E}">
        <p14:creationId xmlns:p14="http://schemas.microsoft.com/office/powerpoint/2010/main" val="269730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cology 16x9">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ecology education photo presentation.potx" id="{C2041BFC-79DD-469A-9C9C-CE3A45FF64F3}" vid="{F6D325B2-35D9-40C5-B4CD-C0A8483D5659}"/>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59FE3E04654D46878A84E99DF30B90" ma:contentTypeVersion="0" ma:contentTypeDescription="Create a new document." ma:contentTypeScope="" ma:versionID="f1c94251a9bded727f53225cd5ba20c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1F9801-478A-4596-8729-5041BDA5EAAC}">
  <ds:schemaRefs>
    <ds:schemaRef ds:uri="http://schemas.microsoft.com/sharepoint/v3/contenttype/forms"/>
  </ds:schemaRefs>
</ds:datastoreItem>
</file>

<file path=customXml/itemProps2.xml><?xml version="1.0" encoding="utf-8"?>
<ds:datastoreItem xmlns:ds="http://schemas.openxmlformats.org/officeDocument/2006/customXml" ds:itemID="{39E15F0D-6D4E-4FB4-AFEC-2CF1AED9A3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41CAC53-7CAD-48D7-B938-3221E782B751}">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Nature ecology education photo presentation</Template>
  <TotalTime>52255</TotalTime>
  <Words>1153</Words>
  <Application>Microsoft Office PowerPoint</Application>
  <PresentationFormat>Widescreen</PresentationFormat>
  <Paragraphs>141</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Rounded MT Bold</vt:lpstr>
      <vt:lpstr>Corbel</vt:lpstr>
      <vt:lpstr>Ecology 16x9</vt:lpstr>
      <vt:lpstr>Jalsutra</vt:lpstr>
      <vt:lpstr>Water Usage</vt:lpstr>
      <vt:lpstr>Where does India stand?</vt:lpstr>
      <vt:lpstr>Our Solution – Jal-Sutra</vt:lpstr>
      <vt:lpstr>Introducing Jal-Sutra.. </vt:lpstr>
      <vt:lpstr>Jal-Sutra – The Architecture</vt:lpstr>
      <vt:lpstr>What does it do?</vt:lpstr>
      <vt:lpstr>Direct Cost Impact</vt:lpstr>
      <vt:lpstr>International Water Conflicts</vt:lpstr>
      <vt:lpstr>Be Prepared, The War Is Coming</vt:lpstr>
      <vt:lpstr>Future Roadmap</vt:lpstr>
      <vt:lpstr>Future Roadmap (contd.)</vt:lpstr>
      <vt:lpstr>Think about it!!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Jal-Sutra</dc:title>
  <dc:creator>Sudeep Hazra</dc:creator>
  <cp:lastModifiedBy>Sudeep Hazra</cp:lastModifiedBy>
  <cp:revision>222</cp:revision>
  <cp:lastPrinted>2018-05-15T07:02:21Z</cp:lastPrinted>
  <dcterms:created xsi:type="dcterms:W3CDTF">2018-04-28T15:47:35Z</dcterms:created>
  <dcterms:modified xsi:type="dcterms:W3CDTF">2018-08-06T17:01:45Z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0x0101001259FE3E04654D46878A84E99DF30B90</vt:lpwstr>
  </property>
</Properties>
</file>